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-hokkaido.dlocal\share\&#32068;&#32340;&#20849;&#36890;\320_&#21313;&#21213;&#32207;&#21512;&#25391;&#33288;&#23616;\100_&#20445;&#20581;&#34892;&#25919;&#23460;\145_&#20581;&#24247;&#25512;&#36914;&#35506;\02%20&#20581;&#24247;&#25903;&#25588;&#20418;\&#27597;&#23376;\&#65300;&#12288;&#24605;&#26149;&#26399;&#20445;&#20581;&#23550;&#31574;&#20107;&#26989;\R5&#24180;&#24230;&#12288;&#24605;&#26149;&#26399;&#20445;&#20581;&#25945;&#32946;&#12503;&#12525;&#12464;&#12521;&#12512;\051215&#12288;&#12481;&#12540;&#12512;&#20250;&#35696;&#9314;&#65288;&#24111;&#24195;&#24066;&#12288;&#26032;&#24471;&#39640;&#31561;&#25903;&#25588;&#23398;&#26657;&#65289;\&#36947;&#35686;&#12487;&#12540;&#124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-hokkaido.dlocal\share\&#32068;&#32340;&#20849;&#36890;\320_&#21313;&#21213;&#32207;&#21512;&#25391;&#33288;&#23616;\100_&#20445;&#20581;&#34892;&#25919;&#23460;\145_&#20581;&#24247;&#25512;&#36914;&#35506;\02%20&#20581;&#24247;&#25903;&#25588;&#20418;\&#27597;&#23376;\&#65300;&#12288;&#24605;&#26149;&#26399;&#20445;&#20581;&#23550;&#31574;&#20107;&#26989;\R5&#24180;&#24230;&#12288;&#24605;&#26149;&#26399;&#20445;&#20581;&#25945;&#32946;&#12503;&#12525;&#12464;&#12521;&#12512;\051215&#12288;&#12481;&#12540;&#12512;&#20250;&#35696;&#9314;&#65288;&#24111;&#24195;&#24066;&#12288;&#26032;&#24471;&#39640;&#31561;&#25903;&#25588;&#23398;&#26657;&#65289;\&#36947;&#35686;&#12487;&#12540;&#1247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-hokkaido.dlocal\share\&#32068;&#32340;&#20849;&#36890;\320_&#21313;&#21213;&#32207;&#21512;&#25391;&#33288;&#23616;\100_&#20445;&#20581;&#34892;&#25919;&#23460;\145_&#20581;&#24247;&#25512;&#36914;&#35506;\02%20&#20581;&#24247;&#25903;&#25588;&#20418;\&#27597;&#23376;\&#65300;&#12288;&#24605;&#26149;&#26399;&#20445;&#20581;&#23550;&#31574;&#20107;&#26989;\R5&#24180;&#24230;&#12288;&#24605;&#26149;&#26399;&#20445;&#20581;&#25945;&#32946;&#12503;&#12525;&#12464;&#12521;&#12512;\051215&#12288;&#12481;&#12540;&#12512;&#20250;&#35696;&#9314;&#65288;&#24111;&#24195;&#24066;&#12288;&#26032;&#24471;&#39640;&#31561;&#25903;&#25588;&#23398;&#26657;&#65289;\&#36947;&#35686;&#12487;&#12540;&#1247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-hokkaido.dlocal\share\&#32068;&#32340;&#20849;&#36890;\320_&#21313;&#21213;&#32207;&#21512;&#25391;&#33288;&#23616;\100_&#20445;&#20581;&#34892;&#25919;&#23460;\145_&#20581;&#24247;&#25512;&#36914;&#35506;\02%20&#20581;&#24247;&#25903;&#25588;&#20418;\&#27597;&#23376;\&#65300;&#12288;&#24605;&#26149;&#26399;&#20445;&#20581;&#23550;&#31574;&#20107;&#26989;\R5&#24180;&#24230;&#12288;&#24605;&#26149;&#26399;&#20445;&#20581;&#25945;&#32946;&#12503;&#12525;&#12464;&#12521;&#12512;\051215&#12288;&#12481;&#12540;&#12512;&#20250;&#35696;&#9314;&#65288;&#24111;&#24195;&#24066;&#12288;&#26032;&#24471;&#39640;&#31561;&#25903;&#25588;&#23398;&#26657;&#65289;\&#36947;&#35686;&#12487;&#12540;&#12479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-hokkaido.dlocal\share\&#32068;&#32340;&#20849;&#36890;\320_&#21313;&#21213;&#32207;&#21512;&#25391;&#33288;&#23616;\100_&#20445;&#20581;&#34892;&#25919;&#23460;\145_&#20581;&#24247;&#25512;&#36914;&#35506;\02%20&#20581;&#24247;&#25903;&#25588;&#20418;\&#27597;&#23376;\&#65300;&#12288;&#24605;&#26149;&#26399;&#20445;&#20581;&#23550;&#31574;&#20107;&#26989;\R5&#24180;&#24230;&#12288;&#24605;&#26149;&#26399;&#20445;&#20581;&#25945;&#32946;&#12503;&#12525;&#12464;&#12521;&#12512;\051215&#12288;&#12481;&#12540;&#12512;&#20250;&#35696;&#9314;&#65288;&#24111;&#24195;&#24066;&#12288;&#26032;&#24471;&#39640;&#31561;&#25903;&#25588;&#23398;&#26657;&#65289;\&#36947;&#35686;&#12487;&#12540;&#1247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-hokkaido.dlocal\share\&#32068;&#32340;&#20849;&#36890;\320_&#21313;&#21213;&#32207;&#21512;&#25391;&#33288;&#23616;\100_&#20445;&#20581;&#34892;&#25919;&#23460;\145_&#20581;&#24247;&#25512;&#36914;&#35506;\02%20&#20581;&#24247;&#25903;&#25588;&#20418;\&#27597;&#23376;\&#65300;&#12288;&#24605;&#26149;&#26399;&#20445;&#20581;&#23550;&#31574;&#20107;&#26989;\R5&#24180;&#24230;&#12288;&#24605;&#26149;&#26399;&#20445;&#20581;&#25945;&#32946;&#12503;&#12525;&#12464;&#12521;&#12512;\051215&#12288;&#12481;&#12540;&#12512;&#20250;&#35696;&#9314;&#65288;&#24111;&#24195;&#24066;&#12288;&#26032;&#24471;&#39640;&#31561;&#25903;&#25588;&#23398;&#26657;&#65289;\&#36947;&#35686;&#12487;&#12540;&#1247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-hokkaido.dlocal\share\&#32068;&#32340;&#20849;&#36890;\320_&#21313;&#21213;&#32207;&#21512;&#25391;&#33288;&#23616;\100_&#20445;&#20581;&#34892;&#25919;&#23460;\145_&#20581;&#24247;&#25512;&#36914;&#35506;\02%20&#20581;&#24247;&#25903;&#25588;&#20418;\&#27597;&#23376;\&#65300;&#12288;&#24605;&#26149;&#26399;&#20445;&#20581;&#23550;&#31574;&#20107;&#26989;\R5&#24180;&#24230;&#12288;&#24605;&#26149;&#26399;&#20445;&#20581;&#25945;&#32946;&#12503;&#12525;&#12464;&#12521;&#12512;\051215&#12288;&#12481;&#12540;&#12512;&#20250;&#35696;&#9314;&#65288;&#24111;&#24195;&#24066;&#12288;&#26032;&#24471;&#39640;&#31561;&#25903;&#25588;&#23398;&#26657;&#65289;\&#36947;&#35686;&#12487;&#12540;&#1247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[道警データ.xlsx]少年非行の現況!$A$5:$A$14</c:f>
              <c:strCache>
                <c:ptCount val="10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  <c:pt idx="9">
                  <c:v>R4</c:v>
                </c:pt>
              </c:strCache>
            </c:strRef>
          </c:cat>
          <c:val>
            <c:numRef>
              <c:f>[道警データ.xlsx]少年非行の現況!$Q$5:$Q$14</c:f>
              <c:numCache>
                <c:formatCode>General</c:formatCode>
                <c:ptCount val="10"/>
                <c:pt idx="0">
                  <c:v>80</c:v>
                </c:pt>
                <c:pt idx="1">
                  <c:v>143</c:v>
                </c:pt>
                <c:pt idx="2">
                  <c:v>73</c:v>
                </c:pt>
                <c:pt idx="3">
                  <c:v>37</c:v>
                </c:pt>
                <c:pt idx="4">
                  <c:v>52</c:v>
                </c:pt>
                <c:pt idx="5">
                  <c:v>27</c:v>
                </c:pt>
                <c:pt idx="6">
                  <c:v>47</c:v>
                </c:pt>
                <c:pt idx="7">
                  <c:v>49</c:v>
                </c:pt>
                <c:pt idx="8">
                  <c:v>33</c:v>
                </c:pt>
                <c:pt idx="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D-44FC-B49E-30A44C91C6C4}"/>
            </c:ext>
          </c:extLst>
        </c:ser>
        <c:ser>
          <c:idx val="1"/>
          <c:order val="1"/>
          <c:tx>
            <c:v>性的被害少年数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[道警データ.xlsx]少年非行の現況!$A$5:$A$14</c:f>
              <c:strCache>
                <c:ptCount val="10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  <c:pt idx="9">
                  <c:v>R4</c:v>
                </c:pt>
              </c:strCache>
            </c:strRef>
          </c:cat>
          <c:val>
            <c:numRef>
              <c:f>[道警データ.xlsx]少年非行の現況!$R$5:$R$14</c:f>
              <c:numCache>
                <c:formatCode>General</c:formatCode>
                <c:ptCount val="10"/>
                <c:pt idx="0">
                  <c:v>155</c:v>
                </c:pt>
                <c:pt idx="1">
                  <c:v>134</c:v>
                </c:pt>
                <c:pt idx="2">
                  <c:v>128</c:v>
                </c:pt>
                <c:pt idx="3">
                  <c:v>142</c:v>
                </c:pt>
                <c:pt idx="4">
                  <c:v>162</c:v>
                </c:pt>
                <c:pt idx="5">
                  <c:v>184</c:v>
                </c:pt>
                <c:pt idx="6">
                  <c:v>204</c:v>
                </c:pt>
                <c:pt idx="7">
                  <c:v>150</c:v>
                </c:pt>
                <c:pt idx="8">
                  <c:v>164</c:v>
                </c:pt>
                <c:pt idx="9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D-44FC-B49E-30A44C91C6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0826416"/>
        <c:axId val="680831664"/>
      </c:barChart>
      <c:catAx>
        <c:axId val="68082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0831664"/>
        <c:crosses val="autoZero"/>
        <c:auto val="1"/>
        <c:lblAlgn val="ctr"/>
        <c:lblOffset val="100"/>
        <c:noMultiLvlLbl val="0"/>
      </c:catAx>
      <c:valAx>
        <c:axId val="68083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082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[道警データ.xlsx]少年非行の現況!$A$34:$A$43</c:f>
              <c:strCache>
                <c:ptCount val="10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  <c:pt idx="9">
                  <c:v>R4</c:v>
                </c:pt>
              </c:strCache>
            </c:strRef>
          </c:cat>
          <c:val>
            <c:numRef>
              <c:f>[道警データ.xlsx]少年非行の現況!$E$34:$E$43</c:f>
              <c:numCache>
                <c:formatCode>0.0</c:formatCode>
                <c:ptCount val="10"/>
                <c:pt idx="0">
                  <c:v>65.957446808510639</c:v>
                </c:pt>
                <c:pt idx="1">
                  <c:v>48.375451263537904</c:v>
                </c:pt>
                <c:pt idx="2">
                  <c:v>63.681592039800996</c:v>
                </c:pt>
                <c:pt idx="3">
                  <c:v>79.329608938547494</c:v>
                </c:pt>
                <c:pt idx="4">
                  <c:v>75.700934579439249</c:v>
                </c:pt>
                <c:pt idx="5">
                  <c:v>87.203791469194314</c:v>
                </c:pt>
                <c:pt idx="6">
                  <c:v>81.274900398406373</c:v>
                </c:pt>
                <c:pt idx="7">
                  <c:v>75.376884422110564</c:v>
                </c:pt>
                <c:pt idx="8">
                  <c:v>83.248730964467015</c:v>
                </c:pt>
                <c:pt idx="9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23-4DDB-AAE6-23198AB7901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4816096"/>
        <c:axId val="524811176"/>
      </c:lineChart>
      <c:catAx>
        <c:axId val="52481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11176"/>
        <c:crosses val="autoZero"/>
        <c:auto val="1"/>
        <c:lblAlgn val="ctr"/>
        <c:lblOffset val="100"/>
        <c:noMultiLvlLbl val="0"/>
      </c:catAx>
      <c:valAx>
        <c:axId val="52481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1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[道警データ.xlsx]少年非行の現況!$F$19</c:f>
              <c:strCache>
                <c:ptCount val="1"/>
                <c:pt idx="0">
                  <c:v>男子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[道警データ.xlsx]少年非行の現況!$A$20:$A$29</c:f>
              <c:strCache>
                <c:ptCount val="10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  <c:pt idx="9">
                  <c:v>R4</c:v>
                </c:pt>
              </c:strCache>
            </c:strRef>
          </c:cat>
          <c:val>
            <c:numRef>
              <c:f>[道警データ.xlsx]少年非行の現況!$F$20:$F$29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10</c:v>
                </c:pt>
                <c:pt idx="5">
                  <c:v>9</c:v>
                </c:pt>
                <c:pt idx="6">
                  <c:v>6</c:v>
                </c:pt>
                <c:pt idx="7">
                  <c:v>11</c:v>
                </c:pt>
                <c:pt idx="8">
                  <c:v>5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9-413B-8A9E-7C2ACD00561A}"/>
            </c:ext>
          </c:extLst>
        </c:ser>
        <c:ser>
          <c:idx val="1"/>
          <c:order val="1"/>
          <c:tx>
            <c:strRef>
              <c:f>[道警データ.xlsx]少年非行の現況!$G$19</c:f>
              <c:strCache>
                <c:ptCount val="1"/>
                <c:pt idx="0">
                  <c:v>女子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[道警データ.xlsx]少年非行の現況!$A$20:$A$29</c:f>
              <c:strCache>
                <c:ptCount val="10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  <c:pt idx="9">
                  <c:v>R4</c:v>
                </c:pt>
              </c:strCache>
            </c:strRef>
          </c:cat>
          <c:val>
            <c:numRef>
              <c:f>[道警データ.xlsx]少年非行の現況!$G$20:$G$29</c:f>
              <c:numCache>
                <c:formatCode>General</c:formatCode>
                <c:ptCount val="10"/>
                <c:pt idx="0">
                  <c:v>147</c:v>
                </c:pt>
                <c:pt idx="1">
                  <c:v>125</c:v>
                </c:pt>
                <c:pt idx="2">
                  <c:v>121</c:v>
                </c:pt>
                <c:pt idx="3">
                  <c:v>135</c:v>
                </c:pt>
                <c:pt idx="4">
                  <c:v>152</c:v>
                </c:pt>
                <c:pt idx="5">
                  <c:v>175</c:v>
                </c:pt>
                <c:pt idx="6">
                  <c:v>198</c:v>
                </c:pt>
                <c:pt idx="7">
                  <c:v>139</c:v>
                </c:pt>
                <c:pt idx="8">
                  <c:v>159</c:v>
                </c:pt>
                <c:pt idx="9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9-413B-8A9E-7C2ACD0056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5399088"/>
        <c:axId val="675402696"/>
      </c:barChart>
      <c:catAx>
        <c:axId val="67539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5402696"/>
        <c:crosses val="autoZero"/>
        <c:auto val="1"/>
        <c:lblAlgn val="ctr"/>
        <c:lblOffset val="100"/>
        <c:noMultiLvlLbl val="0"/>
      </c:catAx>
      <c:valAx>
        <c:axId val="67540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539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81044082811439"/>
          <c:y val="2.0107038881676604E-2"/>
          <c:w val="0.50504081660889244"/>
          <c:h val="0.834929703275430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B-4665-9BA2-1B37D62BA3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9B-4665-9BA2-1B37D62BA3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9B-4665-9BA2-1B37D62BA3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9B-4665-9BA2-1B37D62BA38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9B-4665-9BA2-1B37D62BA389}"/>
              </c:ext>
            </c:extLst>
          </c:dPt>
          <c:dLbls>
            <c:dLbl>
              <c:idx val="1"/>
              <c:layout>
                <c:manualLayout>
                  <c:x val="-0.12702010719533061"/>
                  <c:y val="5.99438717025305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9B-4665-9BA2-1B37D62BA389}"/>
                </c:ext>
              </c:extLst>
            </c:dLbl>
            <c:dLbl>
              <c:idx val="2"/>
              <c:layout>
                <c:manualLayout>
                  <c:x val="8.8315752655063862E-2"/>
                  <c:y val="-0.138084469843618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9B-4665-9BA2-1B37D62BA389}"/>
                </c:ext>
              </c:extLst>
            </c:dLbl>
            <c:dLbl>
              <c:idx val="3"/>
              <c:layout>
                <c:manualLayout>
                  <c:x val="-0.1188431924217110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986735664062719E-2"/>
                      <c:h val="0.137205016998340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A9B-4665-9BA2-1B37D62BA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[道警データ.xlsx]少年非行の現況!$L$19,[道警データ.xlsx]少年非行の現況!$N$19,[道警データ.xlsx]少年非行の現況!$P$19,[道警データ.xlsx]少年非行の現況!$T$19,[道警データ.xlsx]少年非行の現況!$V$19</c:f>
              <c:strCache>
                <c:ptCount val="5"/>
                <c:pt idx="0">
                  <c:v>小学生</c:v>
                </c:pt>
                <c:pt idx="1">
                  <c:v>中学生</c:v>
                </c:pt>
                <c:pt idx="2">
                  <c:v>高校生</c:v>
                </c:pt>
                <c:pt idx="3">
                  <c:v>有職少年</c:v>
                </c:pt>
                <c:pt idx="4">
                  <c:v>無職少年</c:v>
                </c:pt>
              </c:strCache>
            </c:strRef>
          </c:cat>
          <c:val>
            <c:numRef>
              <c:f>[道警データ.xlsx]少年非行の現況!$L$29,[道警データ.xlsx]少年非行の現況!$N$29,[道警データ.xlsx]少年非行の現況!$P$29,[道警データ.xlsx]少年非行の現況!$T$29,[道警データ.xlsx]少年非行の現況!$V$29</c:f>
              <c:numCache>
                <c:formatCode>General</c:formatCode>
                <c:ptCount val="5"/>
                <c:pt idx="0">
                  <c:v>7</c:v>
                </c:pt>
                <c:pt idx="1">
                  <c:v>46</c:v>
                </c:pt>
                <c:pt idx="2">
                  <c:v>88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9B-4665-9BA2-1B37D62BA3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[道警データ.xlsx]少年非行の現況!$H$19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[道警データ.xlsx]少年非行の現況!$A$20:$A$29</c:f>
              <c:strCache>
                <c:ptCount val="10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  <c:pt idx="9">
                  <c:v>R4</c:v>
                </c:pt>
              </c:strCache>
            </c:strRef>
          </c:cat>
          <c:val>
            <c:numRef>
              <c:f>[道警データ.xlsx]少年非行の現況!$H$20:$H$29</c:f>
              <c:numCache>
                <c:formatCode>General</c:formatCode>
                <c:ptCount val="10"/>
                <c:pt idx="0">
                  <c:v>69</c:v>
                </c:pt>
                <c:pt idx="1">
                  <c:v>55</c:v>
                </c:pt>
                <c:pt idx="2">
                  <c:v>67</c:v>
                </c:pt>
                <c:pt idx="3">
                  <c:v>70</c:v>
                </c:pt>
                <c:pt idx="4">
                  <c:v>61</c:v>
                </c:pt>
                <c:pt idx="5">
                  <c:v>86</c:v>
                </c:pt>
                <c:pt idx="6">
                  <c:v>74</c:v>
                </c:pt>
                <c:pt idx="7">
                  <c:v>55</c:v>
                </c:pt>
                <c:pt idx="8">
                  <c:v>67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1-4CF3-8E4D-EB1C0B16F635}"/>
            </c:ext>
          </c:extLst>
        </c:ser>
        <c:ser>
          <c:idx val="1"/>
          <c:order val="1"/>
          <c:tx>
            <c:strRef>
              <c:f>[道警データ.xlsx]少年非行の現況!$I$19</c:f>
              <c:strCache>
                <c:ptCount val="1"/>
                <c:pt idx="0">
                  <c:v>SNS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[道警データ.xlsx]少年非行の現況!$A$20:$A$29</c:f>
              <c:strCache>
                <c:ptCount val="10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  <c:pt idx="9">
                  <c:v>R4</c:v>
                </c:pt>
              </c:strCache>
            </c:strRef>
          </c:cat>
          <c:val>
            <c:numRef>
              <c:f>[道警データ.xlsx]少年非行の現況!$I$20:$I$29</c:f>
              <c:numCache>
                <c:formatCode>General</c:formatCode>
                <c:ptCount val="10"/>
                <c:pt idx="0">
                  <c:v>86</c:v>
                </c:pt>
                <c:pt idx="1">
                  <c:v>79</c:v>
                </c:pt>
                <c:pt idx="2">
                  <c:v>61</c:v>
                </c:pt>
                <c:pt idx="3">
                  <c:v>72</c:v>
                </c:pt>
                <c:pt idx="4">
                  <c:v>101</c:v>
                </c:pt>
                <c:pt idx="5">
                  <c:v>98</c:v>
                </c:pt>
                <c:pt idx="6">
                  <c:v>130</c:v>
                </c:pt>
                <c:pt idx="7">
                  <c:v>95</c:v>
                </c:pt>
                <c:pt idx="8">
                  <c:v>97</c:v>
                </c:pt>
                <c:pt idx="9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1-4CF3-8E4D-EB1C0B16F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5924008"/>
        <c:axId val="515927288"/>
      </c:barChart>
      <c:catAx>
        <c:axId val="51592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5927288"/>
        <c:crosses val="autoZero"/>
        <c:auto val="1"/>
        <c:lblAlgn val="ctr"/>
        <c:lblOffset val="100"/>
        <c:noMultiLvlLbl val="0"/>
      </c:catAx>
      <c:valAx>
        <c:axId val="51592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592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73850021812835E-2"/>
          <c:y val="5.8065690625739297E-2"/>
          <c:w val="0.92126773597293754"/>
          <c:h val="0.8288155052512399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[道警データ.xlsx]少年非行の現況!$A$20:$A$29</c:f>
              <c:strCache>
                <c:ptCount val="10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  <c:pt idx="5">
                  <c:v>H30</c:v>
                </c:pt>
                <c:pt idx="6">
                  <c:v>R1</c:v>
                </c:pt>
                <c:pt idx="7">
                  <c:v>R2</c:v>
                </c:pt>
                <c:pt idx="8">
                  <c:v>R3</c:v>
                </c:pt>
                <c:pt idx="9">
                  <c:v>R4</c:v>
                </c:pt>
              </c:strCache>
            </c:strRef>
          </c:cat>
          <c:val>
            <c:numRef>
              <c:f>[道警データ.xlsx]少年非行の現況!$H$34:$H$43</c:f>
              <c:numCache>
                <c:formatCode>0.0</c:formatCode>
                <c:ptCount val="10"/>
                <c:pt idx="0">
                  <c:v>55.483870967741936</c:v>
                </c:pt>
                <c:pt idx="1">
                  <c:v>58.955223880597018</c:v>
                </c:pt>
                <c:pt idx="2">
                  <c:v>47.65625</c:v>
                </c:pt>
                <c:pt idx="3">
                  <c:v>50.704225352112672</c:v>
                </c:pt>
                <c:pt idx="4">
                  <c:v>62.345679012345677</c:v>
                </c:pt>
                <c:pt idx="5">
                  <c:v>53.260869565217398</c:v>
                </c:pt>
                <c:pt idx="6">
                  <c:v>63.725490196078425</c:v>
                </c:pt>
                <c:pt idx="7">
                  <c:v>63.333333333333329</c:v>
                </c:pt>
                <c:pt idx="8">
                  <c:v>59.146341463414629</c:v>
                </c:pt>
                <c:pt idx="9">
                  <c:v>60.810810810810814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D3-4961-8EE3-070ECF2F3D7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4815440"/>
        <c:axId val="524819376"/>
      </c:lineChart>
      <c:catAx>
        <c:axId val="52481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19376"/>
        <c:crosses val="autoZero"/>
        <c:auto val="1"/>
        <c:lblAlgn val="ctr"/>
        <c:lblOffset val="100"/>
        <c:noMultiLvlLbl val="0"/>
      </c:catAx>
      <c:valAx>
        <c:axId val="5248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63510942133566"/>
          <c:y val="2.2037697325693092E-2"/>
          <c:w val="0.64175242533706689"/>
          <c:h val="0.831531977189561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82-47F2-B3D4-792179CA65A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82-47F2-B3D4-792179CA65A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82-47F2-B3D4-792179CA65A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82-47F2-B3D4-792179CA65A6}"/>
              </c:ext>
            </c:extLst>
          </c:dPt>
          <c:dLbls>
            <c:dLbl>
              <c:idx val="0"/>
              <c:layout>
                <c:manualLayout>
                  <c:x val="-3.4951268324532533E-2"/>
                  <c:y val="8.5750553664992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82-47F2-B3D4-792179CA65A6}"/>
                </c:ext>
              </c:extLst>
            </c:dLbl>
            <c:dLbl>
              <c:idx val="1"/>
              <c:layout>
                <c:manualLayout>
                  <c:x val="-0.19209541948999523"/>
                  <c:y val="-1.8187334719363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2-47F2-B3D4-792179CA65A6}"/>
                </c:ext>
              </c:extLst>
            </c:dLbl>
            <c:dLbl>
              <c:idx val="2"/>
              <c:layout>
                <c:manualLayout>
                  <c:x val="0.1690065388959747"/>
                  <c:y val="-9.5906729141454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82-47F2-B3D4-792179CA6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[道警データ.xlsx]少年非行の現況!$K$33,[道警データ.xlsx]少年非行の現況!$M$33,[道警データ.xlsx]少年非行の現況!$O$33,[道警データ.xlsx]少年非行の現況!$U$33</c:f>
              <c:strCache>
                <c:ptCount val="4"/>
                <c:pt idx="0">
                  <c:v>小学生</c:v>
                </c:pt>
                <c:pt idx="1">
                  <c:v>中学生</c:v>
                </c:pt>
                <c:pt idx="2">
                  <c:v>高校生</c:v>
                </c:pt>
                <c:pt idx="3">
                  <c:v>無職少年</c:v>
                </c:pt>
              </c:strCache>
            </c:strRef>
          </c:cat>
          <c:val>
            <c:numRef>
              <c:f>[道警データ.xlsx]少年非行の現況!$L$43,[道警データ.xlsx]少年非行の現況!$N$43,[道警データ.xlsx]少年非行の現況!$P$43,[道警データ.xlsx]少年非行の現況!$V$43</c:f>
              <c:numCache>
                <c:formatCode>0.0</c:formatCode>
                <c:ptCount val="4"/>
                <c:pt idx="0">
                  <c:v>5.5555555555555554</c:v>
                </c:pt>
                <c:pt idx="1">
                  <c:v>35.555555555555557</c:v>
                </c:pt>
                <c:pt idx="2">
                  <c:v>57.777777777777771</c:v>
                </c:pt>
                <c:pt idx="3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82-47F2-B3D4-792179CA65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0.33469</cdr:x>
      <cdr:y>0.04396</cdr:y>
    </cdr:from>
    <cdr:to>
      <cdr:x>0.45167</cdr:x>
      <cdr:y>0.06423</cdr:y>
    </cdr:to>
    <cdr:cxnSp macro="">
      <cdr:nvCxnSpPr>
        <cdr:cNvPr id="3" name="直線コネクタ 2"/>
        <cdr:cNvCxnSpPr/>
      </cdr:nvCxnSpPr>
      <cdr:spPr>
        <a:xfrm xmlns:a="http://schemas.openxmlformats.org/drawingml/2006/main" flipV="1">
          <a:off x="2757705" y="219076"/>
          <a:ext cx="963827" cy="1010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88B1-F1CC-4238-A7D6-5FA2BE9AB2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C1041-5593-4553-B436-7AA705C4B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42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B494-3953-40AA-9A11-31B4C319F2A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57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B494-3953-40AA-9A11-31B4C319F2A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84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B494-3953-40AA-9A11-31B4C319F2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72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B494-3953-40AA-9A11-31B4C319F2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73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B494-3953-40AA-9A11-31B4C319F2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34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B494-3953-40AA-9A11-31B4C319F2A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7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B494-3953-40AA-9A11-31B4C319F2A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43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67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4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81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6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34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55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29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84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47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9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57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F2D7-6AB7-49B1-B0CD-1EB23F3DD199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204B-D73A-43C8-91DC-F4EB3430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3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524000" y="919163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最近の情報</a:t>
            </a:r>
            <a:endParaRPr kumimoji="1" lang="ja-JP" altLang="en-US" sz="54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subTitle" idx="1"/>
          </p:nvPr>
        </p:nvSpPr>
        <p:spPr>
          <a:xfrm>
            <a:off x="1524000" y="3484765"/>
            <a:ext cx="10109200" cy="258540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・スライド２－９　   性的被害の状況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・スライド</a:t>
            </a:r>
            <a:r>
              <a:rPr lang="en-US" altLang="ja-JP" dirty="0" smtClean="0"/>
              <a:t>10</a:t>
            </a:r>
            <a:r>
              <a:rPr lang="ja-JP" altLang="en-US" dirty="0" smtClean="0"/>
              <a:t>－</a:t>
            </a:r>
            <a:r>
              <a:rPr lang="en-US" altLang="ja-JP" dirty="0" smtClean="0"/>
              <a:t>18</a:t>
            </a:r>
            <a:r>
              <a:rPr lang="ja-JP" altLang="en-US" dirty="0" smtClean="0"/>
              <a:t>　  セクシャルリプロダクティブヘルス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　　　　　　　　　　</a:t>
            </a:r>
            <a:r>
              <a:rPr lang="en-US" altLang="ja-JP" dirty="0" smtClean="0"/>
              <a:t>LGBT</a:t>
            </a:r>
            <a:endParaRPr lang="en-US" altLang="ja-JP" dirty="0"/>
          </a:p>
          <a:p>
            <a:pPr algn="l"/>
            <a:r>
              <a:rPr lang="ja-JP" altLang="en-US" dirty="0" smtClean="0"/>
              <a:t>　　　　　　　　　　性的同意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F9CF-79FE-4E2A-B40F-08777C8067B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8545" y="371829"/>
            <a:ext cx="507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十勝思春期保健地域教育プログラム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94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105" t="1255" r="1068" b="1825"/>
          <a:stretch/>
        </p:blipFill>
        <p:spPr>
          <a:xfrm>
            <a:off x="-1" y="0"/>
            <a:ext cx="12203161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937" t="25448" r="7129" b="33631"/>
          <a:stretch/>
        </p:blipFill>
        <p:spPr>
          <a:xfrm>
            <a:off x="9631016" y="6619459"/>
            <a:ext cx="2435088" cy="1987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10040" y="6122670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10</a:t>
            </a:fld>
            <a:endParaRPr kumimoji="1" lang="ja-JP" altLang="en-US" sz="2000" b="1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186697" y="2216354"/>
            <a:ext cx="7334743" cy="641248"/>
          </a:xfrm>
        </p:spPr>
        <p:txBody>
          <a:bodyPr>
            <a:noAutofit/>
          </a:bodyPr>
          <a:lstStyle/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セクシャルリプロダクティブヘルス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ライツ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887" y="360826"/>
            <a:ext cx="11400182" cy="1732032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セクシャルリプロダクティブヘルス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ライツ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8870" y="1944268"/>
            <a:ext cx="10515600" cy="470501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人権</a:t>
            </a:r>
            <a:r>
              <a:rPr lang="ja-JP" altLang="en-US" dirty="0"/>
              <a:t>：人としての権利</a:t>
            </a:r>
            <a:endParaRPr lang="en-US" altLang="ja-JP" dirty="0"/>
          </a:p>
          <a:p>
            <a:r>
              <a:rPr lang="ja-JP" altLang="en-US" dirty="0" smtClean="0"/>
              <a:t>権利</a:t>
            </a:r>
            <a:r>
              <a:rPr lang="ja-JP" altLang="en-US" dirty="0"/>
              <a:t>の</a:t>
            </a:r>
            <a:r>
              <a:rPr lang="ja-JP" altLang="en-US" dirty="0" smtClean="0"/>
              <a:t>侵害</a:t>
            </a:r>
            <a:r>
              <a:rPr lang="ja-JP" altLang="en-US" dirty="0"/>
              <a:t>→</a:t>
            </a:r>
            <a:r>
              <a:rPr lang="ja-JP" altLang="en-US" dirty="0" smtClean="0"/>
              <a:t>ハラスメント</a:t>
            </a:r>
            <a:r>
              <a:rPr lang="ja-JP" altLang="en-US" dirty="0"/>
              <a:t>・</a:t>
            </a:r>
            <a:r>
              <a:rPr lang="ja-JP" altLang="en-US" dirty="0" smtClean="0"/>
              <a:t>犯罪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セクシャルリプロダクティブヘルス</a:t>
            </a:r>
            <a:r>
              <a:rPr lang="ja-JP" altLang="en-US" dirty="0"/>
              <a:t>・</a:t>
            </a:r>
            <a:r>
              <a:rPr lang="ja-JP" altLang="en-US" dirty="0" smtClean="0"/>
              <a:t>ライツには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→</a:t>
            </a:r>
            <a:r>
              <a:rPr lang="en-US" altLang="ja-JP" dirty="0" smtClean="0"/>
              <a:t>『LGBTQ</a:t>
            </a:r>
            <a:r>
              <a:rPr lang="ja-JP" altLang="en-US" dirty="0" smtClean="0"/>
              <a:t>＋</a:t>
            </a:r>
            <a:r>
              <a:rPr lang="en-US" altLang="ja-JP" dirty="0" smtClean="0"/>
              <a:t>』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『</a:t>
            </a:r>
            <a:r>
              <a:rPr lang="ja-JP" altLang="en-US" dirty="0" smtClean="0"/>
              <a:t>性自認・性指向はグラデーション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も含まれること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→   自分の性について</a:t>
            </a:r>
            <a:r>
              <a:rPr lang="ja-JP" altLang="en-US" dirty="0" smtClean="0">
                <a:solidFill>
                  <a:srgbClr val="FF0000"/>
                </a:solidFill>
              </a:rPr>
              <a:t>自己決定できる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F9CF-79FE-4E2A-B40F-08777C8067B6}" type="slidenum">
              <a:rPr kumimoji="1" lang="ja-JP" altLang="en-US" sz="2000" b="1" smtClean="0"/>
              <a:t>11</a:t>
            </a:fld>
            <a:endParaRPr kumimoji="1" lang="ja-JP" altLang="en-US" sz="2000" b="1"/>
          </a:p>
        </p:txBody>
      </p:sp>
      <p:grpSp>
        <p:nvGrpSpPr>
          <p:cNvPr id="6" name="グループ化 5"/>
          <p:cNvGrpSpPr/>
          <p:nvPr/>
        </p:nvGrpSpPr>
        <p:grpSpPr>
          <a:xfrm>
            <a:off x="9656174" y="5018998"/>
            <a:ext cx="1697626" cy="1265155"/>
            <a:chOff x="11216316" y="2543552"/>
            <a:chExt cx="2314481" cy="175322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31020" y="2585981"/>
              <a:ext cx="1199777" cy="1710792"/>
            </a:xfrm>
            <a:prstGeom prst="rect">
              <a:avLst/>
            </a:prstGeom>
          </p:spPr>
        </p:pic>
        <p:pic>
          <p:nvPicPr>
            <p:cNvPr id="1026" name="Picture 2" descr="胸を叩いている人（男）のイラスト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6316" y="2543552"/>
              <a:ext cx="1261326" cy="1753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0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268" t="2978" r="1233" b="129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937" t="25448" r="7129" b="33631"/>
          <a:stretch/>
        </p:blipFill>
        <p:spPr>
          <a:xfrm>
            <a:off x="7504042" y="6559825"/>
            <a:ext cx="2435088" cy="1987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F9CF-79FE-4E2A-B40F-08777C8067B6}" type="slidenum">
              <a:rPr kumimoji="1" lang="ja-JP" altLang="en-US" sz="2000" b="1" smtClean="0"/>
              <a:t>12</a:t>
            </a:fld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810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168" t="1217" r="1240" b="19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937" t="25448" r="7129" b="33631"/>
          <a:stretch/>
        </p:blipFill>
        <p:spPr>
          <a:xfrm>
            <a:off x="9631016" y="6579703"/>
            <a:ext cx="2435088" cy="1987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976360" y="6214578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13</a:t>
            </a:fld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182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958" t="1317" r="322" b="20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937" t="25448" r="7129" b="33631"/>
          <a:stretch/>
        </p:blipFill>
        <p:spPr>
          <a:xfrm>
            <a:off x="9631016" y="6579703"/>
            <a:ext cx="2435088" cy="1987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088120" y="6214578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14</a:t>
            </a:fld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12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335" t="1666" r="1952" b="2229"/>
          <a:stretch/>
        </p:blipFill>
        <p:spPr>
          <a:xfrm>
            <a:off x="0" y="0"/>
            <a:ext cx="12218736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937" t="25448" r="7129" b="33631"/>
          <a:stretch/>
        </p:blipFill>
        <p:spPr>
          <a:xfrm>
            <a:off x="9253329" y="6539947"/>
            <a:ext cx="2435088" cy="1987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238114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15</a:t>
            </a:fld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5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性的同意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212" y="1415532"/>
            <a:ext cx="11183576" cy="4979919"/>
          </a:xfrm>
        </p:spPr>
        <p:txBody>
          <a:bodyPr>
            <a:normAutofit lnSpcReduction="10000"/>
          </a:bodyPr>
          <a:lstStyle/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例）「よく目があう」「部屋で二人きりになる」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「ボディータッチが多い」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⇒</a:t>
            </a:r>
            <a:r>
              <a:rPr kumimoji="1" lang="ja-JP" altLang="en-US" dirty="0" smtClean="0"/>
              <a:t>仕草やシチュエーション　では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「同意」はとれていない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⇒</a:t>
            </a:r>
            <a:r>
              <a:rPr lang="ja-JP" altLang="en-US" dirty="0"/>
              <a:t>生理的な反応（性的な反応</a:t>
            </a:r>
            <a:r>
              <a:rPr lang="ja-JP" altLang="en-US" dirty="0" smtClean="0"/>
              <a:t>）は本人</a:t>
            </a:r>
            <a:r>
              <a:rPr lang="ja-JP" altLang="en-US" dirty="0"/>
              <a:t>の意思と関係</a:t>
            </a:r>
            <a:r>
              <a:rPr lang="ja-JP" altLang="en-US" dirty="0" smtClean="0"/>
              <a:t>なく、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起きることがあるため、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「同意している」とはならない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 smtClean="0"/>
              <a:t>相手がパートナー、夫婦という親密な関係性でも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相手の意見を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無視して強制すると、暴力</a:t>
            </a:r>
            <a:r>
              <a:rPr kumimoji="1" lang="ja-JP" altLang="en-US" dirty="0" smtClean="0"/>
              <a:t>にあたる（</a:t>
            </a:r>
            <a:r>
              <a:rPr kumimoji="1" lang="en-US" altLang="ja-JP" dirty="0" smtClean="0"/>
              <a:t>DV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思春期ではデート</a:t>
            </a:r>
            <a:r>
              <a:rPr lang="en-US" altLang="ja-JP" dirty="0" smtClean="0">
                <a:solidFill>
                  <a:srgbClr val="FF0000"/>
                </a:solidFill>
              </a:rPr>
              <a:t>DV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783320" y="6395451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16</a:t>
            </a:fld>
            <a:endParaRPr kumimoji="1" lang="ja-JP" altLang="en-US" sz="2000" b="1"/>
          </a:p>
        </p:txBody>
      </p:sp>
      <p:grpSp>
        <p:nvGrpSpPr>
          <p:cNvPr id="11" name="グループ化 10"/>
          <p:cNvGrpSpPr/>
          <p:nvPr/>
        </p:nvGrpSpPr>
        <p:grpSpPr>
          <a:xfrm>
            <a:off x="10241280" y="4806623"/>
            <a:ext cx="1522062" cy="1367155"/>
            <a:chOff x="9557013" y="822960"/>
            <a:chExt cx="1796787" cy="146709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2329" y="822960"/>
              <a:ext cx="811471" cy="144135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7013" y="822960"/>
              <a:ext cx="897102" cy="1467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5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706" t="1432" b="162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937" t="25448" r="7129" b="33631"/>
          <a:stretch/>
        </p:blipFill>
        <p:spPr>
          <a:xfrm>
            <a:off x="7961242" y="6549886"/>
            <a:ext cx="2435088" cy="1987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F9CF-79FE-4E2A-B40F-08777C8067B6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7797247" y="6214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1F9CF-79FE-4E2A-B40F-08777C8067B6}" type="slidenum">
              <a:rPr lang="ja-JP" altLang="en-US" sz="2000" b="1" smtClean="0"/>
              <a:pPr/>
              <a:t>17</a:t>
            </a:fld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31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074" t="2281" r="1801" b="15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937" t="25448" r="7129" b="33631"/>
          <a:stretch/>
        </p:blipFill>
        <p:spPr>
          <a:xfrm>
            <a:off x="7951303" y="6579703"/>
            <a:ext cx="2435088" cy="1987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797247" y="6214578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18</a:t>
            </a:fld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92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609" cy="1325563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H25</a:t>
            </a:r>
            <a:r>
              <a:rPr lang="ja-JP" altLang="en-US" b="1" dirty="0" smtClean="0"/>
              <a:t>～</a:t>
            </a:r>
            <a:r>
              <a:rPr lang="en-US" altLang="ja-JP" b="1" dirty="0" smtClean="0"/>
              <a:t>R4</a:t>
            </a:r>
            <a:r>
              <a:rPr lang="ja-JP" altLang="en-US" b="1" dirty="0" smtClean="0"/>
              <a:t>　道内の福祉犯検挙事例における　　　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　　被害</a:t>
            </a:r>
            <a:r>
              <a:rPr kumimoji="1" lang="ja-JP" altLang="en-US" b="1" dirty="0" smtClean="0"/>
              <a:t>少年数</a:t>
            </a:r>
            <a:endParaRPr kumimoji="1" lang="ja-JP" altLang="en-US" b="1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/>
          </p:nvPr>
        </p:nvGraphicFramePr>
        <p:xfrm>
          <a:off x="587175" y="1421027"/>
          <a:ext cx="11200633" cy="535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256644" y="6137512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2</a:t>
            </a:fld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72851" y="6502694"/>
            <a:ext cx="47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北海道警察　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年少年非行の現況より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50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9730" cy="1325563"/>
          </a:xfrm>
        </p:spPr>
        <p:txBody>
          <a:bodyPr/>
          <a:lstStyle/>
          <a:p>
            <a:r>
              <a:rPr lang="en-US" altLang="ja-JP" b="1" dirty="0" smtClean="0"/>
              <a:t>H25</a:t>
            </a:r>
            <a:r>
              <a:rPr lang="ja-JP" altLang="en-US" b="1" dirty="0" smtClean="0"/>
              <a:t>～</a:t>
            </a:r>
            <a:r>
              <a:rPr lang="en-US" altLang="ja-JP" b="1" dirty="0" smtClean="0"/>
              <a:t>R4</a:t>
            </a:r>
            <a:r>
              <a:rPr lang="ja-JP" altLang="en-US" b="1" dirty="0" smtClean="0"/>
              <a:t>　被害少年のうち性的被害の割合</a:t>
            </a:r>
            <a:endParaRPr kumimoji="1" lang="ja-JP" altLang="en-US" b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00200"/>
          <a:ext cx="10515600" cy="485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546931" y="6513720"/>
            <a:ext cx="47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北海道警察　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年少年非行の現況より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226826" y="6273064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3</a:t>
            </a:fld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33462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H25</a:t>
            </a:r>
            <a:r>
              <a:rPr lang="ja-JP" altLang="en-US" b="1" dirty="0"/>
              <a:t>～</a:t>
            </a:r>
            <a:r>
              <a:rPr lang="en-US" altLang="ja-JP" b="1" dirty="0" smtClean="0"/>
              <a:t>R4</a:t>
            </a:r>
            <a:r>
              <a:rPr lang="ja-JP" altLang="en-US" b="1" dirty="0" smtClean="0"/>
              <a:t>　性的被害少年の数（性別）</a:t>
            </a:r>
            <a:endParaRPr kumimoji="1" lang="ja-JP" altLang="en-US" b="1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924339" y="1490870"/>
          <a:ext cx="10429461" cy="524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8576" y="6115216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4</a:t>
            </a:fld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22087" y="6498591"/>
            <a:ext cx="47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北海道警察　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年少年非行の現況より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37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令和４年　性的</a:t>
            </a:r>
            <a:r>
              <a:rPr lang="ja-JP" altLang="en-US" b="1" dirty="0" smtClean="0"/>
              <a:t>被害少年の数</a:t>
            </a:r>
            <a:endParaRPr kumimoji="1" lang="ja-JP" altLang="en-US" b="1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1888436" y="1471612"/>
          <a:ext cx="8239538" cy="498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67800" y="6127573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5</a:t>
            </a:fld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6931" y="6513720"/>
            <a:ext cx="47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北海道警察　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年少年非行の現況より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38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H25</a:t>
            </a:r>
            <a:r>
              <a:rPr lang="ja-JP" altLang="en-US" b="1" dirty="0"/>
              <a:t>～</a:t>
            </a:r>
            <a:r>
              <a:rPr lang="en-US" altLang="ja-JP" b="1" dirty="0"/>
              <a:t>R4 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SNS</a:t>
            </a:r>
            <a:r>
              <a:rPr lang="ja-JP" altLang="en-US" b="1" dirty="0"/>
              <a:t>による性的</a:t>
            </a:r>
            <a:r>
              <a:rPr lang="ja-JP" altLang="en-US" b="1" dirty="0" smtClean="0"/>
              <a:t>被害少年の数</a:t>
            </a:r>
            <a:endParaRPr kumimoji="1" lang="ja-JP" altLang="en-US" b="1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838200" y="1540565"/>
          <a:ext cx="10515599" cy="51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8575" y="6217906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6</a:t>
            </a:fld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6931" y="6513720"/>
            <a:ext cx="47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北海道警察　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年少年非行の現況より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2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9913" cy="1325563"/>
          </a:xfrm>
        </p:spPr>
        <p:txBody>
          <a:bodyPr/>
          <a:lstStyle/>
          <a:p>
            <a:r>
              <a:rPr lang="en-US" altLang="ja-JP" b="1" dirty="0"/>
              <a:t>H25</a:t>
            </a:r>
            <a:r>
              <a:rPr lang="ja-JP" altLang="en-US" b="1" dirty="0"/>
              <a:t>～</a:t>
            </a:r>
            <a:r>
              <a:rPr lang="en-US" altLang="ja-JP" b="1" dirty="0"/>
              <a:t>R4 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SNS</a:t>
            </a:r>
            <a:r>
              <a:rPr lang="ja-JP" altLang="en-US" b="1" dirty="0"/>
              <a:t>による性的</a:t>
            </a:r>
            <a:r>
              <a:rPr lang="ja-JP" altLang="en-US" b="1" dirty="0" smtClean="0"/>
              <a:t>被害少年の割合</a:t>
            </a:r>
            <a:endParaRPr kumimoji="1" lang="ja-JP" altLang="en-US" b="1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838199" y="1590262"/>
          <a:ext cx="10303565" cy="486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92558" y="6090503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7</a:t>
            </a:fld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6931" y="6513720"/>
            <a:ext cx="47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北海道警察　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年少年非行の現況より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80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52768"/>
            <a:ext cx="10830339" cy="1325563"/>
          </a:xfrm>
        </p:spPr>
        <p:txBody>
          <a:bodyPr/>
          <a:lstStyle/>
          <a:p>
            <a:r>
              <a:rPr lang="ja-JP" altLang="en-US" b="1" dirty="0"/>
              <a:t>令和４年　</a:t>
            </a:r>
            <a:r>
              <a:rPr lang="en-US" altLang="ja-JP" b="1" dirty="0"/>
              <a:t>SNS</a:t>
            </a:r>
            <a:r>
              <a:rPr lang="ja-JP" altLang="en-US" b="1" dirty="0"/>
              <a:t>による性的</a:t>
            </a:r>
            <a:r>
              <a:rPr lang="ja-JP" altLang="en-US" b="1" dirty="0" smtClean="0"/>
              <a:t>被害少年の割合</a:t>
            </a:r>
            <a:endParaRPr kumimoji="1" lang="ja-JP" altLang="en-US" b="1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2623931" y="1508125"/>
          <a:ext cx="6579704" cy="507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64487" y="6188760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8</a:t>
            </a:fld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6931" y="6513720"/>
            <a:ext cx="47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北海道警察　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年少年非行の現況より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06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実際にあった事例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6582" y="1750793"/>
            <a:ext cx="11242402" cy="4714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・他人の写真を使って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代大学生になりすまし、偽名で</a:t>
            </a:r>
            <a:r>
              <a:rPr kumimoji="1" lang="en-US" altLang="ja-JP" dirty="0" smtClean="0"/>
              <a:t>SNS</a:t>
            </a:r>
            <a:r>
              <a:rPr kumimoji="1" lang="ja-JP" altLang="en-US" dirty="0" smtClean="0"/>
              <a:t>登録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・インターネット掲示板に</a:t>
            </a:r>
            <a:r>
              <a:rPr kumimoji="1" lang="en-US" altLang="ja-JP" dirty="0" smtClean="0"/>
              <a:t>SNS</a:t>
            </a:r>
            <a:r>
              <a:rPr kumimoji="1" lang="ja-JP" altLang="en-US" dirty="0" smtClean="0"/>
              <a:t>の連絡先を公開している少年を探す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・少年の</a:t>
            </a:r>
            <a:r>
              <a:rPr kumimoji="1" lang="en-US" altLang="ja-JP" dirty="0" smtClean="0"/>
              <a:t>SNS</a:t>
            </a:r>
            <a:r>
              <a:rPr kumimoji="1" lang="ja-JP" altLang="en-US" dirty="0" smtClean="0"/>
              <a:t>を探しあてて、交流を図る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・なりすました写真</a:t>
            </a:r>
            <a:r>
              <a:rPr lang="ja-JP" altLang="en-US" dirty="0"/>
              <a:t>（男性モデル）</a:t>
            </a:r>
            <a:r>
              <a:rPr kumimoji="1" lang="ja-JP" altLang="en-US" dirty="0" smtClean="0"/>
              <a:t>を送って、顔写真を送らせる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・「かわいい・大好き」等の言葉を繰り返し、裸の画像を要求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21479" y="6455626"/>
            <a:ext cx="820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北海道警察　今、自画撮りが問題になっていることをごぞんじですか？より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037982" y="6090502"/>
            <a:ext cx="2743200" cy="365125"/>
          </a:xfrm>
        </p:spPr>
        <p:txBody>
          <a:bodyPr/>
          <a:lstStyle/>
          <a:p>
            <a:fld id="{ABF1F9CF-79FE-4E2A-B40F-08777C8067B6}" type="slidenum">
              <a:rPr kumimoji="1" lang="ja-JP" altLang="en-US" sz="2000" b="1" smtClean="0"/>
              <a:t>9</a:t>
            </a:fld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39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497</Words>
  <Application>Microsoft Office PowerPoint</Application>
  <PresentationFormat>ワイド画面</PresentationFormat>
  <Paragraphs>79</Paragraphs>
  <Slides>18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メイリオ</vt:lpstr>
      <vt:lpstr>游ゴシック</vt:lpstr>
      <vt:lpstr>游ゴシック Light</vt:lpstr>
      <vt:lpstr>Arial</vt:lpstr>
      <vt:lpstr>Office テーマ</vt:lpstr>
      <vt:lpstr>最近の情報</vt:lpstr>
      <vt:lpstr>H25～R4　道内の福祉犯検挙事例における　　　 　　　　　被害少年数</vt:lpstr>
      <vt:lpstr>H25～R4　被害少年のうち性的被害の割合</vt:lpstr>
      <vt:lpstr>H25～R4　性的被害少年の数（性別）</vt:lpstr>
      <vt:lpstr>令和４年　性的被害少年の数</vt:lpstr>
      <vt:lpstr>H25～R4 　SNSによる性的被害少年の数</vt:lpstr>
      <vt:lpstr>H25～R4 　SNSによる性的被害少年の割合</vt:lpstr>
      <vt:lpstr>令和４年　SNSによる性的被害少年の割合</vt:lpstr>
      <vt:lpstr>実際にあった事例</vt:lpstr>
      <vt:lpstr>セクシャルリプロダクティブヘルス・ライツ</vt:lpstr>
      <vt:lpstr>セクシャルリプロダクティブヘルス・ライツ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性的同意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教科書単元『性意識と性行動の選択』の内容説明</dc:title>
  <dc:creator>押切風花</dc:creator>
  <cp:lastModifiedBy>押切風花</cp:lastModifiedBy>
  <cp:revision>10</cp:revision>
  <dcterms:created xsi:type="dcterms:W3CDTF">2023-12-22T09:08:45Z</dcterms:created>
  <dcterms:modified xsi:type="dcterms:W3CDTF">2024-03-06T09:07:05Z</dcterms:modified>
</cp:coreProperties>
</file>