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7"/>
  </p:notesMasterIdLst>
  <p:handoutMasterIdLst>
    <p:handoutMasterId r:id="rId8"/>
  </p:handoutMasterIdLst>
  <p:sldIdLst>
    <p:sldId id="265" r:id="rId2"/>
    <p:sldId id="286" r:id="rId3"/>
    <p:sldId id="264" r:id="rId4"/>
    <p:sldId id="283" r:id="rId5"/>
    <p:sldId id="284" r:id="rId6"/>
  </p:sldIdLst>
  <p:sldSz cx="9144000" cy="6858000" type="screen4x3"/>
  <p:notesSz cx="9934575" cy="68024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ED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9240" autoAdjust="0"/>
  </p:normalViewPr>
  <p:slideViewPr>
    <p:cSldViewPr snapToGrid="0">
      <p:cViewPr varScale="1">
        <p:scale>
          <a:sx n="52" d="100"/>
          <a:sy n="52" d="100"/>
        </p:scale>
        <p:origin x="50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34" Type="http://schemas.microsoft.com/office/2015/10/relationships/revisionInfo" Target="revisionInfo.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304982" cy="341303"/>
          </a:xfrm>
          <a:prstGeom prst="rect">
            <a:avLst/>
          </a:prstGeom>
        </p:spPr>
        <p:txBody>
          <a:bodyPr vert="horz" lIns="91385" tIns="45693" rIns="91385" bIns="4569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7295" y="1"/>
            <a:ext cx="4304982" cy="341303"/>
          </a:xfrm>
          <a:prstGeom prst="rect">
            <a:avLst/>
          </a:prstGeom>
        </p:spPr>
        <p:txBody>
          <a:bodyPr vert="horz" lIns="91385" tIns="45693" rIns="91385" bIns="45693" rtlCol="0"/>
          <a:lstStyle>
            <a:lvl1pPr algn="r">
              <a:defRPr sz="1200"/>
            </a:lvl1pPr>
          </a:lstStyle>
          <a:p>
            <a:fld id="{93EDD020-BA2F-4001-8843-DB3E7503AD1D}" type="datetimeFigureOut">
              <a:rPr kumimoji="1" lang="ja-JP" altLang="en-US" smtClean="0"/>
              <a:t>2024/2/21</a:t>
            </a:fld>
            <a:endParaRPr kumimoji="1" lang="ja-JP" altLang="en-US"/>
          </a:p>
        </p:txBody>
      </p:sp>
      <p:sp>
        <p:nvSpPr>
          <p:cNvPr id="4" name="フッター プレースホルダー 3"/>
          <p:cNvSpPr>
            <a:spLocks noGrp="1"/>
          </p:cNvSpPr>
          <p:nvPr>
            <p:ph type="ftr" sz="quarter" idx="2"/>
          </p:nvPr>
        </p:nvSpPr>
        <p:spPr>
          <a:xfrm>
            <a:off x="2" y="6461136"/>
            <a:ext cx="4304982" cy="341303"/>
          </a:xfrm>
          <a:prstGeom prst="rect">
            <a:avLst/>
          </a:prstGeom>
        </p:spPr>
        <p:txBody>
          <a:bodyPr vert="horz" lIns="91385" tIns="45693" rIns="91385" bIns="4569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7295" y="6461136"/>
            <a:ext cx="4304982" cy="341303"/>
          </a:xfrm>
          <a:prstGeom prst="rect">
            <a:avLst/>
          </a:prstGeom>
        </p:spPr>
        <p:txBody>
          <a:bodyPr vert="horz" lIns="91385" tIns="45693" rIns="91385" bIns="45693" rtlCol="0" anchor="b"/>
          <a:lstStyle>
            <a:lvl1pPr algn="r">
              <a:defRPr sz="1200"/>
            </a:lvl1pPr>
          </a:lstStyle>
          <a:p>
            <a:fld id="{6A39B3E4-D6B8-4C8E-AFB7-A6F2EB7AB676}" type="slidenum">
              <a:rPr kumimoji="1" lang="ja-JP" altLang="en-US" smtClean="0"/>
              <a:t>‹#›</a:t>
            </a:fld>
            <a:endParaRPr kumimoji="1" lang="ja-JP" altLang="en-US"/>
          </a:p>
        </p:txBody>
      </p:sp>
    </p:spTree>
    <p:extLst>
      <p:ext uri="{BB962C8B-B14F-4D97-AF65-F5344CB8AC3E}">
        <p14:creationId xmlns:p14="http://schemas.microsoft.com/office/powerpoint/2010/main" val="2287413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304982" cy="341303"/>
          </a:xfrm>
          <a:prstGeom prst="rect">
            <a:avLst/>
          </a:prstGeom>
        </p:spPr>
        <p:txBody>
          <a:bodyPr vert="horz" lIns="91385" tIns="45693" rIns="91385" bIns="45693"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7295" y="1"/>
            <a:ext cx="4304982" cy="341303"/>
          </a:xfrm>
          <a:prstGeom prst="rect">
            <a:avLst/>
          </a:prstGeom>
        </p:spPr>
        <p:txBody>
          <a:bodyPr vert="horz" lIns="91385" tIns="45693" rIns="91385" bIns="45693" rtlCol="0"/>
          <a:lstStyle>
            <a:lvl1pPr algn="r">
              <a:defRPr sz="1200"/>
            </a:lvl1pPr>
          </a:lstStyle>
          <a:p>
            <a:fld id="{588A5E91-4E36-42A6-ABBB-27265BC03767}" type="datetimeFigureOut">
              <a:rPr kumimoji="1" lang="ja-JP" altLang="en-US" smtClean="0"/>
              <a:t>2024/2/21</a:t>
            </a:fld>
            <a:endParaRPr kumimoji="1" lang="ja-JP" altLang="en-US"/>
          </a:p>
        </p:txBody>
      </p:sp>
      <p:sp>
        <p:nvSpPr>
          <p:cNvPr id="4" name="スライド イメージ プレースホルダー 3"/>
          <p:cNvSpPr>
            <a:spLocks noGrp="1" noRot="1" noChangeAspect="1"/>
          </p:cNvSpPr>
          <p:nvPr>
            <p:ph type="sldImg" idx="2"/>
          </p:nvPr>
        </p:nvSpPr>
        <p:spPr>
          <a:xfrm>
            <a:off x="3436938" y="850900"/>
            <a:ext cx="3060700" cy="2295525"/>
          </a:xfrm>
          <a:prstGeom prst="rect">
            <a:avLst/>
          </a:prstGeom>
          <a:noFill/>
          <a:ln w="12700">
            <a:solidFill>
              <a:prstClr val="black"/>
            </a:solidFill>
          </a:ln>
        </p:spPr>
        <p:txBody>
          <a:bodyPr vert="horz" lIns="91385" tIns="45693" rIns="91385" bIns="45693" rtlCol="0" anchor="ctr"/>
          <a:lstStyle/>
          <a:p>
            <a:endParaRPr lang="ja-JP" altLang="en-US"/>
          </a:p>
        </p:txBody>
      </p:sp>
      <p:sp>
        <p:nvSpPr>
          <p:cNvPr id="5" name="ノート プレースホルダー 4"/>
          <p:cNvSpPr>
            <a:spLocks noGrp="1"/>
          </p:cNvSpPr>
          <p:nvPr>
            <p:ph type="body" sz="quarter" idx="3"/>
          </p:nvPr>
        </p:nvSpPr>
        <p:spPr>
          <a:xfrm>
            <a:off x="993458" y="3273674"/>
            <a:ext cx="7947659" cy="2678460"/>
          </a:xfrm>
          <a:prstGeom prst="rect">
            <a:avLst/>
          </a:prstGeom>
        </p:spPr>
        <p:txBody>
          <a:bodyPr vert="horz" lIns="91385" tIns="45693" rIns="91385" bIns="4569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461136"/>
            <a:ext cx="4304982" cy="341303"/>
          </a:xfrm>
          <a:prstGeom prst="rect">
            <a:avLst/>
          </a:prstGeom>
        </p:spPr>
        <p:txBody>
          <a:bodyPr vert="horz" lIns="91385" tIns="45693" rIns="91385" bIns="4569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7295" y="6461136"/>
            <a:ext cx="4304982" cy="341303"/>
          </a:xfrm>
          <a:prstGeom prst="rect">
            <a:avLst/>
          </a:prstGeom>
        </p:spPr>
        <p:txBody>
          <a:bodyPr vert="horz" lIns="91385" tIns="45693" rIns="91385" bIns="45693" rtlCol="0" anchor="b"/>
          <a:lstStyle>
            <a:lvl1pPr algn="r">
              <a:defRPr sz="1200"/>
            </a:lvl1pPr>
          </a:lstStyle>
          <a:p>
            <a:fld id="{34C5C73F-FAB9-4E90-B433-70CDE32A7620}" type="slidenum">
              <a:rPr kumimoji="1" lang="ja-JP" altLang="en-US" smtClean="0"/>
              <a:t>‹#›</a:t>
            </a:fld>
            <a:endParaRPr kumimoji="1" lang="ja-JP" altLang="en-US"/>
          </a:p>
        </p:txBody>
      </p:sp>
    </p:spTree>
    <p:extLst>
      <p:ext uri="{BB962C8B-B14F-4D97-AF65-F5344CB8AC3E}">
        <p14:creationId xmlns:p14="http://schemas.microsoft.com/office/powerpoint/2010/main" val="14435806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　全国的に学ぶ性感染症・エイズを十勝の現状を知りながら身近な問題として学ぶ（導入）</a:t>
            </a:r>
            <a:endParaRPr kumimoji="1" lang="en-US" altLang="ja-JP" dirty="0" smtClean="0"/>
          </a:p>
          <a:p>
            <a:r>
              <a:rPr kumimoji="1" lang="ja-JP" altLang="en-US" dirty="0" smtClean="0"/>
              <a:t>　　　</a:t>
            </a:r>
            <a:endParaRPr kumimoji="1" lang="en-US" altLang="ja-JP" dirty="0" smtClean="0"/>
          </a:p>
          <a:p>
            <a:r>
              <a:rPr kumimoji="1" lang="ja-JP" altLang="en-US" dirty="0" smtClean="0"/>
              <a:t>先に授業を行っている感染症のひとつとして、性感染症がある。</a:t>
            </a:r>
            <a:endParaRPr kumimoji="1" lang="en-US" altLang="ja-JP" dirty="0" smtClean="0"/>
          </a:p>
          <a:p>
            <a:r>
              <a:rPr kumimoji="1" lang="ja-JP" altLang="en-US" dirty="0" smtClean="0"/>
              <a:t>他の感染症よりも性に関わるので、恥ずかしいという感情があり検査や治療はためらいがちに</a:t>
            </a:r>
            <a:endParaRPr kumimoji="1" lang="en-US" altLang="ja-JP" dirty="0" smtClean="0"/>
          </a:p>
          <a:p>
            <a:r>
              <a:rPr kumimoji="1" lang="ja-JP" altLang="en-US" dirty="0" smtClean="0"/>
              <a:t>また、一般の感染症と違い自分は感染しないと思っている人もいるかも</a:t>
            </a:r>
            <a:endParaRPr kumimoji="1" lang="en-US" altLang="ja-JP" dirty="0" smtClean="0"/>
          </a:p>
          <a:p>
            <a:r>
              <a:rPr kumimoji="1" lang="ja-JP" altLang="en-US" dirty="0" smtClean="0"/>
              <a:t>今そういう心配がないと考えている人も、</a:t>
            </a:r>
            <a:endParaRPr kumimoji="1" lang="en-US" altLang="ja-JP" dirty="0" smtClean="0"/>
          </a:p>
          <a:p>
            <a:r>
              <a:rPr kumimoji="1" lang="ja-JP" altLang="en-US" dirty="0" smtClean="0"/>
              <a:t>この先</a:t>
            </a:r>
            <a:r>
              <a:rPr kumimoji="1" lang="en-US" altLang="ja-JP" dirty="0" smtClean="0"/>
              <a:t>10</a:t>
            </a:r>
            <a:r>
              <a:rPr kumimoji="1" lang="ja-JP" altLang="en-US" dirty="0" smtClean="0"/>
              <a:t>年、もっと先の自分を含めて聞いてもらえるとよい。</a:t>
            </a:r>
            <a:endParaRPr kumimoji="1" lang="en-US" altLang="ja-JP" dirty="0" smtClean="0"/>
          </a:p>
          <a:p>
            <a:r>
              <a:rPr kumimoji="1" lang="ja-JP" altLang="en-US" dirty="0" smtClean="0"/>
              <a:t>教科書では、全国の話しだが、今日は十勝の話をします。</a:t>
            </a:r>
            <a:endParaRPr kumimoji="1" lang="ja-JP" altLang="en-US" dirty="0"/>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1</a:t>
            </a:fld>
            <a:endParaRPr kumimoji="1" lang="ja-JP" altLang="en-US"/>
          </a:p>
        </p:txBody>
      </p:sp>
    </p:spTree>
    <p:extLst>
      <p:ext uri="{BB962C8B-B14F-4D97-AF65-F5344CB8AC3E}">
        <p14:creationId xmlns:p14="http://schemas.microsoft.com/office/powerpoint/2010/main" val="1518536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ポイント</a:t>
            </a:r>
            <a:r>
              <a:rPr kumimoji="1" lang="en-US" altLang="ja-JP" dirty="0" smtClean="0"/>
              <a:t>】</a:t>
            </a:r>
          </a:p>
          <a:p>
            <a:pPr defTabSz="913851">
              <a:defRPr/>
            </a:pPr>
            <a:r>
              <a:rPr kumimoji="1" lang="ja-JP" altLang="en-US" dirty="0" smtClean="0"/>
              <a:t>◯　特に感染者の数が多いクラミジアについて、帯広市にある慶愛病院院長より説明を受けます。</a:t>
            </a:r>
            <a:endParaRPr kumimoji="1" lang="en-US" altLang="ja-JP" dirty="0" smtClean="0"/>
          </a:p>
          <a:p>
            <a:pPr defTabSz="913851">
              <a:defRPr/>
            </a:pPr>
            <a:r>
              <a:rPr kumimoji="1" lang="ja-JP" altLang="en-US" dirty="0" smtClean="0"/>
              <a:t>再生時間：４分５０秒</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2</a:t>
            </a:fld>
            <a:endParaRPr kumimoji="1" lang="ja-JP" altLang="en-US"/>
          </a:p>
        </p:txBody>
      </p:sp>
    </p:spTree>
    <p:extLst>
      <p:ext uri="{BB962C8B-B14F-4D97-AF65-F5344CB8AC3E}">
        <p14:creationId xmlns:p14="http://schemas.microsoft.com/office/powerpoint/2010/main" val="2391431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 2"/>
          <p:cNvSpPr>
            <a:spLocks noGrp="1"/>
          </p:cNvSpPr>
          <p:nvPr>
            <p:ph type="body" idx="1"/>
          </p:nvPr>
        </p:nvSpPr>
        <p:spPr bwMode="auto"/>
        <p:txBody>
          <a:bodyPr wrap="square" numCol="1" anchor="t" anchorCtr="0" compatLnSpc="1">
            <a:prstTxWarp prst="textNoShape">
              <a:avLst/>
            </a:prstTxWarp>
          </a:bodyPr>
          <a:lstStyle/>
          <a:p>
            <a:r>
              <a:rPr lang="en-US" altLang="ja-JP" sz="1000" dirty="0"/>
              <a:t>【</a:t>
            </a:r>
            <a:r>
              <a:rPr lang="ja-JP" altLang="en-US" sz="1000" dirty="0"/>
              <a:t>ポイント</a:t>
            </a:r>
            <a:r>
              <a:rPr lang="en-US" altLang="ja-JP" sz="1000" dirty="0"/>
              <a:t>】</a:t>
            </a:r>
          </a:p>
          <a:p>
            <a:r>
              <a:rPr lang="ja-JP" altLang="en-US" sz="1000" dirty="0"/>
              <a:t>☆</a:t>
            </a:r>
            <a:r>
              <a:rPr lang="ja-JP" altLang="en-US" sz="1000" u="sng" dirty="0"/>
              <a:t>教科書</a:t>
            </a:r>
            <a:r>
              <a:rPr lang="en-US" altLang="ja-JP" sz="1000" u="sng" dirty="0"/>
              <a:t>P36</a:t>
            </a:r>
            <a:r>
              <a:rPr lang="ja-JP" altLang="en-US" sz="1000" u="sng" dirty="0"/>
              <a:t>　右下図１　⇐このスライドは、新しいデータにしているので、教科書の表とは若干異なります</a:t>
            </a:r>
            <a:r>
              <a:rPr lang="ja-JP" altLang="en-US" sz="1000" dirty="0"/>
              <a:t>。</a:t>
            </a:r>
            <a:endParaRPr lang="en-US" altLang="ja-JP" sz="1000" dirty="0"/>
          </a:p>
          <a:p>
            <a:pPr>
              <a:defRPr/>
            </a:pPr>
            <a:r>
              <a:rPr lang="ja-JP" altLang="en-US" sz="1000" dirty="0"/>
              <a:t>（軽くさわる程度にし、教科書見ておくようにでも良いこととして可）</a:t>
            </a:r>
            <a:endParaRPr lang="en-US" altLang="ja-JP" sz="1000" dirty="0"/>
          </a:p>
          <a:p>
            <a:pPr>
              <a:defRPr/>
            </a:pPr>
            <a:r>
              <a:rPr lang="ja-JP" altLang="en-US" sz="1000" dirty="0"/>
              <a:t>全国的に若年層、女子の感染者が多い。</a:t>
            </a:r>
            <a:endParaRPr lang="en-US" altLang="ja-JP" sz="1000" dirty="0"/>
          </a:p>
          <a:p>
            <a:pPr>
              <a:defRPr/>
            </a:pPr>
            <a:endParaRPr lang="en-US" altLang="ja-JP" sz="1000" dirty="0"/>
          </a:p>
          <a:p>
            <a:pPr>
              <a:defRPr/>
            </a:pPr>
            <a:r>
              <a:rPr lang="ja-JP" altLang="en-US" sz="1000" dirty="0"/>
              <a:t>感染者は性行動が活発になる</a:t>
            </a:r>
            <a:r>
              <a:rPr lang="en-US" altLang="ja-JP" sz="1000" dirty="0"/>
              <a:t>10</a:t>
            </a:r>
            <a:r>
              <a:rPr lang="ja-JP" altLang="en-US" sz="1000" dirty="0"/>
              <a:t>歳代後半から増え始め、</a:t>
            </a:r>
            <a:r>
              <a:rPr lang="en-US" altLang="ja-JP" sz="1000" dirty="0"/>
              <a:t>20</a:t>
            </a:r>
            <a:r>
              <a:rPr lang="ja-JP" altLang="en-US" sz="1000" dirty="0"/>
              <a:t>歳代がもっとも多くなっています。</a:t>
            </a:r>
            <a:endParaRPr lang="en-US" altLang="ja-JP" sz="1000" dirty="0"/>
          </a:p>
          <a:p>
            <a:pPr>
              <a:defRPr/>
            </a:pPr>
            <a:r>
              <a:rPr lang="ja-JP" altLang="en-US" sz="1000" dirty="0"/>
              <a:t>また、とくに女性の方が多いということもわかります。</a:t>
            </a:r>
            <a:endParaRPr lang="en-US" altLang="ja-JP" sz="1000" dirty="0"/>
          </a:p>
        </p:txBody>
      </p:sp>
      <p:sp>
        <p:nvSpPr>
          <p:cNvPr id="2662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000">
                <a:solidFill>
                  <a:schemeClr val="tx1"/>
                </a:solidFill>
                <a:latin typeface="ＭＳ Ｐ明朝" panose="02020600040205080304" pitchFamily="18" charset="-128"/>
                <a:ea typeface="ＭＳ Ｐ明朝" panose="02020600040205080304" pitchFamily="18" charset="-128"/>
              </a:defRPr>
            </a:lvl1pPr>
            <a:lvl2pPr marL="742504" indent="-285579" eaLnBrk="0" hangingPunct="0">
              <a:spcBef>
                <a:spcPct val="30000"/>
              </a:spcBef>
              <a:defRPr kumimoji="1" sz="1000">
                <a:solidFill>
                  <a:schemeClr val="tx1"/>
                </a:solidFill>
                <a:latin typeface="ＭＳ Ｐ明朝" panose="02020600040205080304" pitchFamily="18" charset="-128"/>
                <a:ea typeface="ＭＳ Ｐ明朝" panose="02020600040205080304" pitchFamily="18" charset="-128"/>
              </a:defRPr>
            </a:lvl2pPr>
            <a:lvl3pPr marL="1142314" indent="-228463" eaLnBrk="0" hangingPunct="0">
              <a:spcBef>
                <a:spcPct val="30000"/>
              </a:spcBef>
              <a:defRPr kumimoji="1" sz="1000">
                <a:solidFill>
                  <a:schemeClr val="tx1"/>
                </a:solidFill>
                <a:latin typeface="ＭＳ Ｐ明朝" panose="02020600040205080304" pitchFamily="18" charset="-128"/>
                <a:ea typeface="ＭＳ Ｐ明朝" panose="02020600040205080304" pitchFamily="18" charset="-128"/>
              </a:defRPr>
            </a:lvl3pPr>
            <a:lvl4pPr marL="1599240" indent="-228463" eaLnBrk="0" hangingPunct="0">
              <a:spcBef>
                <a:spcPct val="30000"/>
              </a:spcBef>
              <a:defRPr kumimoji="1" sz="1000">
                <a:solidFill>
                  <a:schemeClr val="tx1"/>
                </a:solidFill>
                <a:latin typeface="ＭＳ Ｐ明朝" panose="02020600040205080304" pitchFamily="18" charset="-128"/>
                <a:ea typeface="ＭＳ Ｐ明朝" panose="02020600040205080304" pitchFamily="18" charset="-128"/>
              </a:defRPr>
            </a:lvl4pPr>
            <a:lvl5pPr marL="2056166" indent="-228463" eaLnBrk="0" hangingPunct="0">
              <a:spcBef>
                <a:spcPct val="30000"/>
              </a:spcBef>
              <a:defRPr kumimoji="1" sz="1000">
                <a:solidFill>
                  <a:schemeClr val="tx1"/>
                </a:solidFill>
                <a:latin typeface="ＭＳ Ｐ明朝" panose="02020600040205080304" pitchFamily="18" charset="-128"/>
                <a:ea typeface="ＭＳ Ｐ明朝" panose="02020600040205080304" pitchFamily="18" charset="-128"/>
              </a:defRPr>
            </a:lvl5pPr>
            <a:lvl6pPr marL="2513091" indent="-228463" eaLnBrk="0" fontAlgn="base" hangingPunct="0">
              <a:spcBef>
                <a:spcPct val="30000"/>
              </a:spcBef>
              <a:spcAft>
                <a:spcPct val="0"/>
              </a:spcAft>
              <a:defRPr kumimoji="1" sz="1000">
                <a:solidFill>
                  <a:schemeClr val="tx1"/>
                </a:solidFill>
                <a:latin typeface="ＭＳ Ｐ明朝" panose="02020600040205080304" pitchFamily="18" charset="-128"/>
                <a:ea typeface="ＭＳ Ｐ明朝" panose="02020600040205080304" pitchFamily="18" charset="-128"/>
              </a:defRPr>
            </a:lvl6pPr>
            <a:lvl7pPr marL="2970017" indent="-228463" eaLnBrk="0" fontAlgn="base" hangingPunct="0">
              <a:spcBef>
                <a:spcPct val="30000"/>
              </a:spcBef>
              <a:spcAft>
                <a:spcPct val="0"/>
              </a:spcAft>
              <a:defRPr kumimoji="1" sz="1000">
                <a:solidFill>
                  <a:schemeClr val="tx1"/>
                </a:solidFill>
                <a:latin typeface="ＭＳ Ｐ明朝" panose="02020600040205080304" pitchFamily="18" charset="-128"/>
                <a:ea typeface="ＭＳ Ｐ明朝" panose="02020600040205080304" pitchFamily="18" charset="-128"/>
              </a:defRPr>
            </a:lvl7pPr>
            <a:lvl8pPr marL="3426943" indent="-228463" eaLnBrk="0" fontAlgn="base" hangingPunct="0">
              <a:spcBef>
                <a:spcPct val="30000"/>
              </a:spcBef>
              <a:spcAft>
                <a:spcPct val="0"/>
              </a:spcAft>
              <a:defRPr kumimoji="1" sz="1000">
                <a:solidFill>
                  <a:schemeClr val="tx1"/>
                </a:solidFill>
                <a:latin typeface="ＭＳ Ｐ明朝" panose="02020600040205080304" pitchFamily="18" charset="-128"/>
                <a:ea typeface="ＭＳ Ｐ明朝" panose="02020600040205080304" pitchFamily="18" charset="-128"/>
              </a:defRPr>
            </a:lvl8pPr>
            <a:lvl9pPr marL="3883868" indent="-228463" eaLnBrk="0" fontAlgn="base" hangingPunct="0">
              <a:spcBef>
                <a:spcPct val="30000"/>
              </a:spcBef>
              <a:spcAft>
                <a:spcPct val="0"/>
              </a:spcAft>
              <a:defRPr kumimoji="1" sz="1000">
                <a:solidFill>
                  <a:schemeClr val="tx1"/>
                </a:solidFill>
                <a:latin typeface="ＭＳ Ｐ明朝" panose="02020600040205080304" pitchFamily="18" charset="-128"/>
                <a:ea typeface="ＭＳ Ｐ明朝" panose="02020600040205080304" pitchFamily="18" charset="-128"/>
              </a:defRPr>
            </a:lvl9pPr>
          </a:lstStyle>
          <a:p>
            <a:pPr eaLnBrk="1" hangingPunct="1">
              <a:spcBef>
                <a:spcPct val="0"/>
              </a:spcBef>
            </a:pPr>
            <a:fld id="{C04E54E6-991A-4562-91C9-411D59027AE7}" type="slidenum">
              <a:rPr lang="ja-JP" altLang="en-US" sz="1200">
                <a:latin typeface="Calibri" panose="020F0502020204030204" pitchFamily="34" charset="0"/>
                <a:ea typeface="ＭＳ Ｐゴシック" panose="020B0600070205080204" pitchFamily="50" charset="-128"/>
              </a:rPr>
              <a:pPr eaLnBrk="1" hangingPunct="1">
                <a:spcBef>
                  <a:spcPct val="0"/>
                </a:spcBef>
              </a:pPr>
              <a:t>3</a:t>
            </a:fld>
            <a:endParaRPr lang="ja-JP" altLang="en-US" sz="1200">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2175923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t>
            </a:r>
            <a:r>
              <a:rPr lang="ja-JP" altLang="en-US" dirty="0"/>
              <a:t>ポイント</a:t>
            </a:r>
            <a:r>
              <a:rPr lang="en-US" altLang="ja-JP" dirty="0"/>
              <a:t>】</a:t>
            </a:r>
          </a:p>
          <a:p>
            <a:pPr defTabSz="913851">
              <a:defRPr/>
            </a:pPr>
            <a:r>
              <a:rPr lang="ja-JP" altLang="en-US" dirty="0"/>
              <a:t>◯　十勝も全国同様の傾向であり、また、性器クラミジア感染の</a:t>
            </a:r>
            <a:r>
              <a:rPr lang="en-US" altLang="ja-JP" dirty="0"/>
              <a:t>10</a:t>
            </a:r>
            <a:r>
              <a:rPr lang="ja-JP" altLang="en-US" dirty="0"/>
              <a:t>代が占める割合も全国より高い状況</a:t>
            </a:r>
            <a:endParaRPr lang="en-US" altLang="ja-JP" dirty="0"/>
          </a:p>
          <a:p>
            <a:endParaRPr kumimoji="1" lang="en-US" altLang="ja-JP" dirty="0" smtClean="0"/>
          </a:p>
          <a:p>
            <a:r>
              <a:rPr kumimoji="1" lang="ja-JP" altLang="en-US" dirty="0" smtClean="0"/>
              <a:t>性器クラミジア感染症になった人の内、</a:t>
            </a:r>
            <a:r>
              <a:rPr kumimoji="1" lang="en-US" altLang="ja-JP" dirty="0" smtClean="0"/>
              <a:t>10</a:t>
            </a:r>
            <a:r>
              <a:rPr kumimoji="1" lang="ja-JP" altLang="en-US" dirty="0" smtClean="0"/>
              <a:t>代の人の占める割合をみると</a:t>
            </a:r>
            <a:endParaRPr kumimoji="1" lang="en-US" altLang="ja-JP" dirty="0" smtClean="0"/>
          </a:p>
          <a:p>
            <a:r>
              <a:rPr kumimoji="1" lang="ja-JP" altLang="en-US" dirty="0" smtClean="0"/>
              <a:t>十勝は全国よりも</a:t>
            </a:r>
            <a:r>
              <a:rPr kumimoji="1" lang="en-US" altLang="ja-JP" dirty="0" smtClean="0"/>
              <a:t>10</a:t>
            </a:r>
            <a:r>
              <a:rPr kumimoji="1" lang="ja-JP" altLang="en-US" dirty="0" smtClean="0"/>
              <a:t>代の占める割合が多くなっているのが分かる。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4</a:t>
            </a:fld>
            <a:endParaRPr kumimoji="1" lang="ja-JP" altLang="en-US"/>
          </a:p>
        </p:txBody>
      </p:sp>
    </p:spTree>
    <p:extLst>
      <p:ext uri="{BB962C8B-B14F-4D97-AF65-F5344CB8AC3E}">
        <p14:creationId xmlns:p14="http://schemas.microsoft.com/office/powerpoint/2010/main" val="1603361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851">
              <a:defRPr/>
            </a:pPr>
            <a:r>
              <a:rPr lang="ja-JP" altLang="en-US" dirty="0"/>
              <a:t>真井院長の映像内のグラフ</a:t>
            </a:r>
            <a:endParaRPr lang="en-US" altLang="ja-JP" dirty="0"/>
          </a:p>
          <a:p>
            <a:r>
              <a:rPr lang="en-US" altLang="ja-JP" dirty="0"/>
              <a:t>【</a:t>
            </a:r>
            <a:r>
              <a:rPr lang="ja-JP" altLang="en-US" dirty="0"/>
              <a:t>ポイント</a:t>
            </a:r>
            <a:r>
              <a:rPr lang="en-US" altLang="ja-JP" dirty="0"/>
              <a:t>】</a:t>
            </a:r>
          </a:p>
          <a:p>
            <a:pPr defTabSz="913851">
              <a:defRPr/>
            </a:pPr>
            <a:r>
              <a:rPr lang="ja-JP" altLang="en-US" dirty="0"/>
              <a:t>◯　来院した</a:t>
            </a:r>
            <a:r>
              <a:rPr lang="en-US" altLang="ja-JP" dirty="0"/>
              <a:t>10</a:t>
            </a:r>
            <a:r>
              <a:rPr lang="ja-JP" altLang="en-US" dirty="0"/>
              <a:t>代の妊婦のクラミジア感染の検査では、</a:t>
            </a:r>
            <a:r>
              <a:rPr lang="en-US" altLang="ja-JP" dirty="0"/>
              <a:t>3</a:t>
            </a:r>
            <a:r>
              <a:rPr lang="ja-JP" altLang="en-US" dirty="0"/>
              <a:t>人に</a:t>
            </a:r>
            <a:r>
              <a:rPr lang="en-US" altLang="ja-JP" dirty="0"/>
              <a:t>1</a:t>
            </a:r>
            <a:r>
              <a:rPr lang="ja-JP" altLang="en-US" dirty="0"/>
              <a:t>人が陽性者</a:t>
            </a:r>
            <a:endParaRPr lang="en-US" altLang="ja-JP" dirty="0"/>
          </a:p>
          <a:p>
            <a:pPr defTabSz="913851">
              <a:defRPr/>
            </a:pPr>
            <a:r>
              <a:rPr lang="ja-JP" altLang="en-US" dirty="0"/>
              <a:t>　（検査するまで無自覚により分からなかった人である）</a:t>
            </a:r>
            <a:endParaRPr lang="en-US" altLang="ja-JP" dirty="0"/>
          </a:p>
          <a:p>
            <a:pPr defTabSz="913851">
              <a:defRPr/>
            </a:pPr>
            <a:endParaRPr lang="en-US" altLang="ja-JP" dirty="0"/>
          </a:p>
          <a:p>
            <a:pPr defTabSz="913851">
              <a:defRPr/>
            </a:pPr>
            <a:r>
              <a:rPr kumimoji="1" lang="ja-JP" altLang="en-US" dirty="0" smtClean="0"/>
              <a:t>無症状で病院にかからない人は診断される機会がないので自分でも分からないまま。</a:t>
            </a:r>
            <a:endParaRPr kumimoji="1" lang="en-US" altLang="ja-JP" dirty="0" smtClean="0"/>
          </a:p>
          <a:p>
            <a:pPr defTabSz="913851">
              <a:defRPr/>
            </a:pPr>
            <a:r>
              <a:rPr kumimoji="1" lang="ja-JP" altLang="en-US" dirty="0" smtClean="0"/>
              <a:t>しかし、妊娠した時、妊婦さんは全員、症状あるかないかに関わらず、クラミジアの検査をすることになっています。</a:t>
            </a:r>
          </a:p>
          <a:p>
            <a:r>
              <a:rPr kumimoji="1" lang="ja-JP" altLang="en-US" dirty="0" smtClean="0"/>
              <a:t>先ほどのさない院長の講義で話されたデータでは、慶愛病院で</a:t>
            </a:r>
            <a:r>
              <a:rPr kumimoji="1" lang="en-US" altLang="ja-JP" dirty="0" smtClean="0"/>
              <a:t>10</a:t>
            </a:r>
            <a:r>
              <a:rPr kumimoji="1" lang="ja-JP" altLang="en-US" dirty="0" smtClean="0"/>
              <a:t>代で出産する妊婦さんの、</a:t>
            </a:r>
            <a:endParaRPr kumimoji="1" lang="en-US" altLang="ja-JP" dirty="0" smtClean="0"/>
          </a:p>
          <a:p>
            <a:r>
              <a:rPr kumimoji="1" lang="en-US" altLang="ja-JP" dirty="0" smtClean="0"/>
              <a:t>3</a:t>
            </a:r>
            <a:r>
              <a:rPr kumimoji="1" lang="ja-JP" altLang="en-US" dirty="0" smtClean="0"/>
              <a:t>人に一人がクラミジア感染者だという結果。</a:t>
            </a:r>
            <a:endParaRPr kumimoji="1" lang="en-US" altLang="ja-JP" dirty="0" smtClean="0"/>
          </a:p>
          <a:p>
            <a:r>
              <a:rPr kumimoji="1" lang="ja-JP" altLang="en-US" dirty="0" smtClean="0"/>
              <a:t>皆も</a:t>
            </a:r>
            <a:r>
              <a:rPr kumimoji="1" lang="en-US" altLang="ja-JP" dirty="0" smtClean="0"/>
              <a:t>10</a:t>
            </a:r>
            <a:r>
              <a:rPr kumimoji="1" lang="ja-JP" altLang="en-US" dirty="0" smtClean="0"/>
              <a:t>代だから、もし、女子がみんな今妊婦だとしたら、その</a:t>
            </a:r>
            <a:r>
              <a:rPr kumimoji="1" lang="en-US" altLang="ja-JP" dirty="0" smtClean="0"/>
              <a:t>1/3</a:t>
            </a:r>
            <a:r>
              <a:rPr kumimoji="1" lang="ja-JP" altLang="en-US" dirty="0" smtClean="0"/>
              <a:t>は自分で気がついていないだけで</a:t>
            </a:r>
            <a:endParaRPr kumimoji="1" lang="en-US" altLang="ja-JP" dirty="0" smtClean="0"/>
          </a:p>
          <a:p>
            <a:r>
              <a:rPr kumimoji="1" lang="ja-JP" altLang="en-US" dirty="0" smtClean="0"/>
              <a:t>クラミジアに感染している人がいるということ（目安）</a:t>
            </a:r>
          </a:p>
          <a:p>
            <a:endParaRPr kumimoji="1" lang="ja-JP" altLang="en-US" dirty="0"/>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5</a:t>
            </a:fld>
            <a:endParaRPr kumimoji="1" lang="ja-JP" altLang="en-US"/>
          </a:p>
        </p:txBody>
      </p:sp>
    </p:spTree>
    <p:extLst>
      <p:ext uri="{BB962C8B-B14F-4D97-AF65-F5344CB8AC3E}">
        <p14:creationId xmlns:p14="http://schemas.microsoft.com/office/powerpoint/2010/main" val="3542908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1CDD177-A9AF-49A7-AEDA-B8A3C8901CA0}" type="datetimeFigureOut">
              <a:rPr kumimoji="1" lang="ja-JP" altLang="en-US" smtClean="0"/>
              <a:t>2024/2/21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2121441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CDD177-A9AF-49A7-AEDA-B8A3C8901CA0}" type="datetimeFigureOut">
              <a:rPr kumimoji="1" lang="ja-JP" altLang="en-US" smtClean="0"/>
              <a:t>2024/2/21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1270036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CDD177-A9AF-49A7-AEDA-B8A3C8901CA0}" type="datetimeFigureOut">
              <a:rPr kumimoji="1" lang="ja-JP" altLang="en-US" smtClean="0"/>
              <a:t>2024/2/21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2457852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CDD177-A9AF-49A7-AEDA-B8A3C8901CA0}" type="datetimeFigureOut">
              <a:rPr kumimoji="1" lang="ja-JP" altLang="en-US" smtClean="0"/>
              <a:t>2024/2/21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92706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1CDD177-A9AF-49A7-AEDA-B8A3C8901CA0}" type="datetimeFigureOut">
              <a:rPr kumimoji="1" lang="ja-JP" altLang="en-US" smtClean="0"/>
              <a:t>2024/2/21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59263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CDD177-A9AF-49A7-AEDA-B8A3C8901CA0}" type="datetimeFigureOut">
              <a:rPr kumimoji="1" lang="ja-JP" altLang="en-US" smtClean="0"/>
              <a:t>2024/2/21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146843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1CDD177-A9AF-49A7-AEDA-B8A3C8901CA0}" type="datetimeFigureOut">
              <a:rPr kumimoji="1" lang="ja-JP" altLang="en-US" smtClean="0"/>
              <a:t>2024/2/21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872554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1CDD177-A9AF-49A7-AEDA-B8A3C8901CA0}" type="datetimeFigureOut">
              <a:rPr kumimoji="1" lang="ja-JP" altLang="en-US" smtClean="0"/>
              <a:t>2024/2/21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1437805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1CDD177-A9AF-49A7-AEDA-B8A3C8901CA0}" type="datetimeFigureOut">
              <a:rPr kumimoji="1" lang="ja-JP" altLang="en-US" smtClean="0"/>
              <a:t>2024/2/21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819871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CDD177-A9AF-49A7-AEDA-B8A3C8901CA0}" type="datetimeFigureOut">
              <a:rPr kumimoji="1" lang="ja-JP" altLang="en-US" smtClean="0"/>
              <a:t>2024/2/21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2493365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CDD177-A9AF-49A7-AEDA-B8A3C8901CA0}" type="datetimeFigureOut">
              <a:rPr kumimoji="1" lang="ja-JP" altLang="en-US" smtClean="0"/>
              <a:t>2024/2/21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2698508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0B0F0"/>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1CDD177-A9AF-49A7-AEDA-B8A3C8901CA0}" type="datetimeFigureOut">
              <a:rPr kumimoji="1" lang="ja-JP" altLang="en-US" smtClean="0"/>
              <a:t>2024/2/21</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279971186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PowerPoint__________.ppt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正方形/長方形 3"/>
          <p:cNvSpPr/>
          <p:nvPr/>
        </p:nvSpPr>
        <p:spPr>
          <a:xfrm>
            <a:off x="556592" y="243003"/>
            <a:ext cx="8030816" cy="1015663"/>
          </a:xfrm>
          <a:prstGeom prst="rect">
            <a:avLst/>
          </a:prstGeom>
        </p:spPr>
        <p:txBody>
          <a:bodyPr wrap="square">
            <a:spAutoFit/>
          </a:bodyPr>
          <a:lstStyle/>
          <a:p>
            <a:r>
              <a:rPr lang="ja-JP" altLang="en-US" sz="6000" b="1" dirty="0">
                <a:ln w="38100">
                  <a:solidFill>
                    <a:schemeClr val="tx1"/>
                  </a:solidFill>
                </a:ln>
                <a:solidFill>
                  <a:schemeClr val="accent4">
                    <a:lumMod val="60000"/>
                    <a:lumOff val="40000"/>
                  </a:schemeClr>
                </a:solidFill>
                <a:latin typeface="HGP創英角ｺﾞｼｯｸUB" panose="020B0900000000000000" pitchFamily="50" charset="-128"/>
                <a:ea typeface="HGP創英角ｺﾞｼｯｸUB" panose="020B0900000000000000" pitchFamily="50" charset="-128"/>
              </a:rPr>
              <a:t>性感染症･エイズの現状</a:t>
            </a:r>
          </a:p>
        </p:txBody>
      </p:sp>
      <p:sp>
        <p:nvSpPr>
          <p:cNvPr id="2" name="テキスト ボックス 1"/>
          <p:cNvSpPr txBox="1"/>
          <p:nvPr/>
        </p:nvSpPr>
        <p:spPr>
          <a:xfrm>
            <a:off x="1500557" y="1661846"/>
            <a:ext cx="7383858" cy="523220"/>
          </a:xfrm>
          <a:prstGeom prst="rect">
            <a:avLst/>
          </a:prstGeom>
          <a:noFill/>
        </p:spPr>
        <p:txBody>
          <a:bodyPr wrap="square" rtlCol="0">
            <a:spAutoFit/>
          </a:bodyPr>
          <a:lstStyle/>
          <a:p>
            <a:r>
              <a:rPr kumimoji="1" lang="ja-JP" altLang="en-US" sz="2800" b="1" dirty="0">
                <a:ln w="25400">
                  <a:solidFill>
                    <a:schemeClr val="tx1"/>
                  </a:solidFill>
                </a:ln>
                <a:solidFill>
                  <a:schemeClr val="accent4">
                    <a:lumMod val="60000"/>
                    <a:lumOff val="40000"/>
                  </a:schemeClr>
                </a:solidFill>
                <a:latin typeface="HGP創英角ｺﾞｼｯｸUB" panose="020B0900000000000000" pitchFamily="50" charset="-128"/>
                <a:ea typeface="HGP創英角ｺﾞｼｯｸUB" panose="020B0900000000000000" pitchFamily="50" charset="-128"/>
              </a:rPr>
              <a:t>～十勝管内の状況と予防策について考える～</a:t>
            </a:r>
          </a:p>
        </p:txBody>
      </p:sp>
      <p:sp>
        <p:nvSpPr>
          <p:cNvPr id="3" name="テキスト ボックス 2"/>
          <p:cNvSpPr txBox="1"/>
          <p:nvPr/>
        </p:nvSpPr>
        <p:spPr>
          <a:xfrm>
            <a:off x="3393173" y="6135968"/>
            <a:ext cx="5881455" cy="523220"/>
          </a:xfrm>
          <a:prstGeom prst="rect">
            <a:avLst/>
          </a:prstGeom>
          <a:noFill/>
        </p:spPr>
        <p:txBody>
          <a:bodyPr wrap="square" rtlCol="0">
            <a:spAutoFit/>
          </a:bodyPr>
          <a:lstStyle/>
          <a:p>
            <a:r>
              <a:rPr kumimoji="1" lang="ja-JP" altLang="en-US" sz="2800" b="1" i="1" dirty="0">
                <a:ln w="25400">
                  <a:solidFill>
                    <a:schemeClr val="tx1"/>
                  </a:solidFill>
                </a:ln>
                <a:solidFill>
                  <a:schemeClr val="accent4">
                    <a:lumMod val="20000"/>
                    <a:lumOff val="80000"/>
                  </a:schemeClr>
                </a:solidFill>
                <a:latin typeface="HGP創英角ｺﾞｼｯｸUB" panose="020B0900000000000000" pitchFamily="50" charset="-128"/>
                <a:ea typeface="HGP創英角ｺﾞｼｯｸUB" panose="020B0900000000000000" pitchFamily="50" charset="-128"/>
              </a:rPr>
              <a:t>十勝思春期保健地域教育</a:t>
            </a:r>
            <a:r>
              <a:rPr kumimoji="1" lang="ja-JP" altLang="en-US" sz="2800" b="1" i="1" dirty="0" smtClean="0">
                <a:ln w="25400">
                  <a:solidFill>
                    <a:schemeClr val="tx1"/>
                  </a:solidFill>
                </a:ln>
                <a:solidFill>
                  <a:schemeClr val="accent4">
                    <a:lumMod val="20000"/>
                    <a:lumOff val="80000"/>
                  </a:schemeClr>
                </a:solidFill>
                <a:latin typeface="HGP創英角ｺﾞｼｯｸUB" panose="020B0900000000000000" pitchFamily="50" charset="-128"/>
                <a:ea typeface="HGP創英角ｺﾞｼｯｸUB" panose="020B0900000000000000" pitchFamily="50" charset="-128"/>
              </a:rPr>
              <a:t>プログラム</a:t>
            </a:r>
            <a:endParaRPr kumimoji="1" lang="ja-JP" altLang="en-US" sz="2800" b="1" i="1" dirty="0">
              <a:ln w="25400">
                <a:solidFill>
                  <a:schemeClr val="tx1"/>
                </a:solidFill>
              </a:ln>
              <a:solidFill>
                <a:schemeClr val="accent4">
                  <a:lumMod val="20000"/>
                  <a:lumOff val="80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120545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18877" y="1329854"/>
            <a:ext cx="8696571" cy="5372593"/>
          </a:xfrm>
          <a:prstGeom prst="rect">
            <a:avLst/>
          </a:prstGeom>
        </p:spPr>
      </p:pic>
      <p:sp>
        <p:nvSpPr>
          <p:cNvPr id="6" name="テキスト ボックス 5"/>
          <p:cNvSpPr txBox="1"/>
          <p:nvPr/>
        </p:nvSpPr>
        <p:spPr>
          <a:xfrm>
            <a:off x="218877" y="125079"/>
            <a:ext cx="6466500" cy="1107996"/>
          </a:xfrm>
          <a:prstGeom prst="rect">
            <a:avLst/>
          </a:prstGeom>
          <a:solidFill>
            <a:schemeClr val="bg1"/>
          </a:solidFill>
        </p:spPr>
        <p:txBody>
          <a:bodyPr wrap="square" rtlCol="0">
            <a:spAutoFit/>
          </a:bodyPr>
          <a:lstStyle/>
          <a:p>
            <a:r>
              <a:rPr kumimoji="1" lang="ja-JP" altLang="en-US" sz="2200" dirty="0" smtClean="0"/>
              <a:t>　産婦人科医師による動画（</a:t>
            </a:r>
            <a:r>
              <a:rPr kumimoji="1" lang="en-US" altLang="ja-JP" sz="2200" dirty="0" smtClean="0"/>
              <a:t>4</a:t>
            </a:r>
            <a:r>
              <a:rPr kumimoji="1" lang="ja-JP" altLang="en-US" sz="2200" dirty="0" smtClean="0"/>
              <a:t>分</a:t>
            </a:r>
            <a:r>
              <a:rPr kumimoji="1" lang="en-US" altLang="ja-JP" sz="2200" dirty="0" smtClean="0"/>
              <a:t>50</a:t>
            </a:r>
            <a:r>
              <a:rPr kumimoji="1" lang="ja-JP" altLang="en-US" sz="2200" dirty="0" smtClean="0"/>
              <a:t>秒）</a:t>
            </a:r>
            <a:endParaRPr kumimoji="1" lang="en-US" altLang="ja-JP" sz="2200" dirty="0" smtClean="0"/>
          </a:p>
          <a:p>
            <a:r>
              <a:rPr kumimoji="1" lang="ja-JP" altLang="en-US" sz="2200" dirty="0" smtClean="0"/>
              <a:t>　内容：性器クラミジア感染症について</a:t>
            </a:r>
            <a:endParaRPr kumimoji="1" lang="en-US" altLang="ja-JP" sz="2200" dirty="0" smtClean="0"/>
          </a:p>
          <a:p>
            <a:r>
              <a:rPr kumimoji="1" lang="ja-JP" altLang="en-US" sz="2200" dirty="0" smtClean="0"/>
              <a:t>　本スライドでは最初の画像のみです</a:t>
            </a:r>
            <a:endParaRPr kumimoji="1" lang="ja-JP" altLang="en-US" sz="2200" dirty="0"/>
          </a:p>
        </p:txBody>
      </p:sp>
    </p:spTree>
    <p:extLst>
      <p:ext uri="{BB962C8B-B14F-4D97-AF65-F5344CB8AC3E}">
        <p14:creationId xmlns:p14="http://schemas.microsoft.com/office/powerpoint/2010/main" val="2656467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222504" y="143377"/>
            <a:ext cx="8764970" cy="6422511"/>
          </a:xfrm>
          <a:prstGeom prst="rect">
            <a:avLst/>
          </a:prstGeom>
        </p:spPr>
      </p:pic>
      <p:sp>
        <p:nvSpPr>
          <p:cNvPr id="2" name="テキスト ボックス 1"/>
          <p:cNvSpPr txBox="1"/>
          <p:nvPr/>
        </p:nvSpPr>
        <p:spPr>
          <a:xfrm>
            <a:off x="384053" y="6196558"/>
            <a:ext cx="8441872" cy="369332"/>
          </a:xfrm>
          <a:prstGeom prst="rect">
            <a:avLst/>
          </a:prstGeom>
          <a:noFill/>
        </p:spPr>
        <p:txBody>
          <a:bodyPr wrap="square" rtlCol="0">
            <a:spAutoFit/>
          </a:bodyPr>
          <a:lstStyle/>
          <a:p>
            <a:r>
              <a:rPr lang="ja-JP" altLang="en-US" dirty="0" smtClean="0"/>
              <a:t>感染症は</a:t>
            </a:r>
            <a:r>
              <a:rPr lang="en-US" altLang="ja-JP" dirty="0" smtClean="0"/>
              <a:t>20</a:t>
            </a:r>
            <a:r>
              <a:rPr lang="ja-JP" altLang="en-US" dirty="0" smtClean="0"/>
              <a:t>～</a:t>
            </a:r>
            <a:r>
              <a:rPr lang="en-US" altLang="ja-JP" dirty="0" smtClean="0"/>
              <a:t>24</a:t>
            </a:r>
            <a:r>
              <a:rPr lang="ja-JP" altLang="en-US" dirty="0" smtClean="0"/>
              <a:t>歳代で急激に増加するが、特に女性に顕著である。</a:t>
            </a:r>
            <a:endParaRPr kumimoji="1" lang="ja-JP" altLang="en-US" dirty="0"/>
          </a:p>
        </p:txBody>
      </p:sp>
      <p:sp>
        <p:nvSpPr>
          <p:cNvPr id="5" name="角丸四角形 4"/>
          <p:cNvSpPr/>
          <p:nvPr/>
        </p:nvSpPr>
        <p:spPr>
          <a:xfrm>
            <a:off x="2849250" y="1005126"/>
            <a:ext cx="1869622" cy="3834581"/>
          </a:xfrm>
          <a:prstGeom prst="roundRect">
            <a:avLst/>
          </a:prstGeom>
          <a:noFill/>
          <a:ln w="920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四角形吹き出し 3"/>
          <p:cNvSpPr/>
          <p:nvPr/>
        </p:nvSpPr>
        <p:spPr>
          <a:xfrm>
            <a:off x="5632520" y="1181267"/>
            <a:ext cx="2992437" cy="1512888"/>
          </a:xfrm>
          <a:prstGeom prst="wedgeRectCallout">
            <a:avLst>
              <a:gd name="adj1" fmla="val -70141"/>
              <a:gd name="adj2" fmla="val -15887"/>
            </a:avLst>
          </a:prstGeom>
          <a:ln w="635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3200" dirty="0"/>
              <a:t>若年層，女子の感染者が多い</a:t>
            </a:r>
          </a:p>
        </p:txBody>
      </p:sp>
      <p:sp>
        <p:nvSpPr>
          <p:cNvPr id="8" name="テキスト ボックス 1"/>
          <p:cNvSpPr txBox="1"/>
          <p:nvPr/>
        </p:nvSpPr>
        <p:spPr>
          <a:xfrm>
            <a:off x="3457896" y="6565889"/>
            <a:ext cx="5686104" cy="3915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600" dirty="0" smtClean="0"/>
              <a:t>（</a:t>
            </a:r>
            <a:r>
              <a:rPr lang="ja-JP" altLang="en-US" sz="1600" dirty="0"/>
              <a:t>国立感染症疫学</a:t>
            </a:r>
            <a:r>
              <a:rPr lang="ja-JP" altLang="en-US" sz="1600" dirty="0" smtClean="0"/>
              <a:t>センター　感染症</a:t>
            </a:r>
            <a:r>
              <a:rPr lang="ja-JP" altLang="en-US" sz="1600" dirty="0"/>
              <a:t>発生動向調査事業</a:t>
            </a:r>
            <a:r>
              <a:rPr lang="ja-JP" altLang="en-US" sz="1600" dirty="0" smtClean="0"/>
              <a:t>年報より）</a:t>
            </a:r>
            <a:endParaRPr lang="ja-JP" altLang="en-US" sz="1600" dirty="0"/>
          </a:p>
        </p:txBody>
      </p:sp>
      <p:sp>
        <p:nvSpPr>
          <p:cNvPr id="9" name="テキスト ボックス 8"/>
          <p:cNvSpPr txBox="1"/>
          <p:nvPr/>
        </p:nvSpPr>
        <p:spPr>
          <a:xfrm>
            <a:off x="384053" y="266700"/>
            <a:ext cx="1130300" cy="523220"/>
          </a:xfrm>
          <a:prstGeom prst="rect">
            <a:avLst/>
          </a:prstGeom>
          <a:solidFill>
            <a:schemeClr val="accent2">
              <a:lumMod val="20000"/>
              <a:lumOff val="80000"/>
            </a:schemeClr>
          </a:solidFill>
        </p:spPr>
        <p:txBody>
          <a:bodyPr wrap="square" rtlCol="0">
            <a:spAutoFit/>
          </a:bodyPr>
          <a:lstStyle/>
          <a:p>
            <a:pPr algn="ctr"/>
            <a:r>
              <a:rPr kumimoji="1" lang="ja-JP" altLang="en-US" sz="2800" dirty="0" smtClean="0"/>
              <a:t>更新</a:t>
            </a:r>
            <a:endParaRPr kumimoji="1" lang="ja-JP" altLang="en-US" sz="2800" dirty="0"/>
          </a:p>
        </p:txBody>
      </p:sp>
    </p:spTree>
    <p:extLst>
      <p:ext uri="{BB962C8B-B14F-4D97-AF65-F5344CB8AC3E}">
        <p14:creationId xmlns:p14="http://schemas.microsoft.com/office/powerpoint/2010/main" val="3303675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54908" y="129151"/>
            <a:ext cx="7886700" cy="1325563"/>
          </a:xfrm>
        </p:spPr>
        <p:txBody>
          <a:bodyPr>
            <a:normAutofit/>
          </a:bodyPr>
          <a:lstStyle/>
          <a:p>
            <a:r>
              <a:rPr kumimoji="1" lang="ja-JP" altLang="en-US" dirty="0" smtClean="0"/>
              <a:t>性器クラミジア感染症罹患者の内</a:t>
            </a:r>
            <a:r>
              <a:rPr kumimoji="1" lang="en-US" altLang="ja-JP" dirty="0" smtClean="0"/>
              <a:t/>
            </a:r>
            <a:br>
              <a:rPr kumimoji="1" lang="en-US" altLang="ja-JP" dirty="0" smtClean="0"/>
            </a:br>
            <a:r>
              <a:rPr kumimoji="1" lang="en-US" altLang="ja-JP" dirty="0" smtClean="0"/>
              <a:t>10</a:t>
            </a:r>
            <a:r>
              <a:rPr kumimoji="1" lang="ja-JP" altLang="en-US" dirty="0" smtClean="0"/>
              <a:t>代の罹患者が占める割合</a:t>
            </a:r>
            <a:endParaRPr kumimoji="1" lang="ja-JP" altLang="en-US" dirty="0"/>
          </a:p>
        </p:txBody>
      </p:sp>
      <p:pic>
        <p:nvPicPr>
          <p:cNvPr id="8" name="図 7"/>
          <p:cNvPicPr>
            <a:picLocks noChangeAspect="1"/>
          </p:cNvPicPr>
          <p:nvPr/>
        </p:nvPicPr>
        <p:blipFill>
          <a:blip r:embed="rId3"/>
          <a:stretch>
            <a:fillRect/>
          </a:stretch>
        </p:blipFill>
        <p:spPr>
          <a:xfrm>
            <a:off x="152089" y="1454714"/>
            <a:ext cx="8876286" cy="5174686"/>
          </a:xfrm>
          <a:prstGeom prst="rect">
            <a:avLst/>
          </a:prstGeom>
        </p:spPr>
      </p:pic>
      <p:sp>
        <p:nvSpPr>
          <p:cNvPr id="9" name="テキスト ボックス 8"/>
          <p:cNvSpPr txBox="1"/>
          <p:nvPr/>
        </p:nvSpPr>
        <p:spPr>
          <a:xfrm>
            <a:off x="7039542" y="530323"/>
            <a:ext cx="1130300" cy="523220"/>
          </a:xfrm>
          <a:prstGeom prst="rect">
            <a:avLst/>
          </a:prstGeom>
          <a:solidFill>
            <a:schemeClr val="accent2">
              <a:lumMod val="20000"/>
              <a:lumOff val="80000"/>
            </a:schemeClr>
          </a:solidFill>
        </p:spPr>
        <p:txBody>
          <a:bodyPr wrap="square" rtlCol="0">
            <a:spAutoFit/>
          </a:bodyPr>
          <a:lstStyle/>
          <a:p>
            <a:pPr algn="ctr"/>
            <a:r>
              <a:rPr kumimoji="1" lang="ja-JP" altLang="en-US" sz="2800" dirty="0" smtClean="0"/>
              <a:t>更新</a:t>
            </a:r>
            <a:endParaRPr kumimoji="1" lang="ja-JP" altLang="en-US" sz="2800" dirty="0"/>
          </a:p>
        </p:txBody>
      </p:sp>
    </p:spTree>
    <p:extLst>
      <p:ext uri="{BB962C8B-B14F-4D97-AF65-F5344CB8AC3E}">
        <p14:creationId xmlns:p14="http://schemas.microsoft.com/office/powerpoint/2010/main" val="720285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graphicFrame>
        <p:nvGraphicFramePr>
          <p:cNvPr id="3" name="オブジェクト 2">
            <a:hlinkClick r:id="" action="ppaction://ole?verb=0"/>
          </p:cNvPr>
          <p:cNvGraphicFramePr>
            <a:graphicFrameLocks noChangeAspect="1"/>
          </p:cNvGraphicFramePr>
          <p:nvPr>
            <p:extLst>
              <p:ext uri="{D42A27DB-BD31-4B8C-83A1-F6EECF244321}">
                <p14:modId xmlns:p14="http://schemas.microsoft.com/office/powerpoint/2010/main" val="4270758510"/>
              </p:ext>
            </p:extLst>
          </p:nvPr>
        </p:nvGraphicFramePr>
        <p:xfrm>
          <a:off x="-30706" y="1"/>
          <a:ext cx="9354320" cy="6858000"/>
        </p:xfrm>
        <a:graphic>
          <a:graphicData uri="http://schemas.openxmlformats.org/presentationml/2006/ole">
            <mc:AlternateContent xmlns:mc="http://schemas.openxmlformats.org/markup-compatibility/2006">
              <mc:Choice xmlns:v="urn:schemas-microsoft-com:vml" Requires="v">
                <p:oleObj spid="_x0000_s1136" name="プレゼンテーション" r:id="rId4" imgW="4570610" imgH="3427643" progId="PowerPoint.Show.12">
                  <p:embed/>
                </p:oleObj>
              </mc:Choice>
              <mc:Fallback>
                <p:oleObj name="プレゼンテーション" r:id="rId4" imgW="4570610" imgH="3427643" progId="PowerPoint.Show.12">
                  <p:embed/>
                  <p:pic>
                    <p:nvPicPr>
                      <p:cNvPr id="0" name=""/>
                      <p:cNvPicPr/>
                      <p:nvPr/>
                    </p:nvPicPr>
                    <p:blipFill>
                      <a:blip r:embed="rId5"/>
                      <a:stretch>
                        <a:fillRect/>
                      </a:stretch>
                    </p:blipFill>
                    <p:spPr>
                      <a:xfrm>
                        <a:off x="-30706" y="1"/>
                        <a:ext cx="9354320" cy="6858000"/>
                      </a:xfrm>
                      <a:prstGeom prst="rect">
                        <a:avLst/>
                      </a:prstGeom>
                    </p:spPr>
                  </p:pic>
                </p:oleObj>
              </mc:Fallback>
            </mc:AlternateContent>
          </a:graphicData>
        </a:graphic>
      </p:graphicFrame>
    </p:spTree>
    <p:extLst>
      <p:ext uri="{BB962C8B-B14F-4D97-AF65-F5344CB8AC3E}">
        <p14:creationId xmlns:p14="http://schemas.microsoft.com/office/powerpoint/2010/main" val="270300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3580</TotalTime>
  <Words>618</Words>
  <Application>Microsoft Office PowerPoint</Application>
  <PresentationFormat>画面に合わせる (4:3)</PresentationFormat>
  <Paragraphs>52</Paragraphs>
  <Slides>5</Slides>
  <Notes>5</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5</vt:i4>
      </vt:variant>
    </vt:vector>
  </HeadingPairs>
  <TitlesOfParts>
    <vt:vector size="12" baseType="lpstr">
      <vt:lpstr>HGP創英角ｺﾞｼｯｸUB</vt:lpstr>
      <vt:lpstr>ＭＳ Ｐゴシック</vt:lpstr>
      <vt:lpstr>Arial</vt:lpstr>
      <vt:lpstr>Calibri</vt:lpstr>
      <vt:lpstr>Calibri Light</vt:lpstr>
      <vt:lpstr>Office テーマ</vt:lpstr>
      <vt:lpstr>プレゼンテーション</vt:lpstr>
      <vt:lpstr>PowerPoint プレゼンテーション</vt:lpstr>
      <vt:lpstr>PowerPoint プレゼンテーション</vt:lpstr>
      <vt:lpstr>PowerPoint プレゼンテーション</vt:lpstr>
      <vt:lpstr>性器クラミジア感染症罹患者の内 10代の罹患者が占める割合</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北海道</dc:creator>
  <cp:lastModifiedBy>押切風花</cp:lastModifiedBy>
  <cp:revision>205</cp:revision>
  <cp:lastPrinted>2021-03-21T04:37:28Z</cp:lastPrinted>
  <dcterms:created xsi:type="dcterms:W3CDTF">2017-10-04T04:34:01Z</dcterms:created>
  <dcterms:modified xsi:type="dcterms:W3CDTF">2024-02-21T02:41:19Z</dcterms:modified>
</cp:coreProperties>
</file>