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5" r:id="rId3"/>
    <p:sldId id="286" r:id="rId4"/>
    <p:sldId id="257" r:id="rId5"/>
    <p:sldId id="284" r:id="rId6"/>
    <p:sldId id="287" r:id="rId7"/>
    <p:sldId id="270" r:id="rId8"/>
    <p:sldId id="277" r:id="rId9"/>
  </p:sldIdLst>
  <p:sldSz cx="9144000" cy="6858000" type="screen4x3"/>
  <p:notesSz cx="9934575" cy="6802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03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24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viewProps" Target="viewProps.xml" />
  <Relationship Id="rId3" Type="http://schemas.openxmlformats.org/officeDocument/2006/relationships/slide" Target="slides/slide2.xml" />
  <Relationship Id="rId34" Type="http://schemas.microsoft.com/office/2015/10/relationships/revisionInfo" Target="revisionInfo.xml" />
  <Relationship Id="rId7" Type="http://schemas.openxmlformats.org/officeDocument/2006/relationships/slide" Target="slides/slide6.xml" />
  <Relationship Id="rId12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handoutMaster" Target="handoutMasters/handoutMaster1.xml" />
  <Relationship Id="rId5" Type="http://schemas.openxmlformats.org/officeDocument/2006/relationships/slide" Target="slides/slide4.xml" />
  <Relationship Id="rId15" Type="http://schemas.openxmlformats.org/officeDocument/2006/relationships/tableStyles" Target="tableStyles.xml" />
  <Relationship Id="rId10" Type="http://schemas.openxmlformats.org/officeDocument/2006/relationships/notesMaster" Target="notesMasters/notesMaster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heme" Target="theme/theme1.xml" />
</Relationships>
</file>

<file path=ppt/charts/_rels/chart1.xml.rels>&#65279;<?xml version="1.0" encoding="utf-8" standalone="yes"?>
<Relationships xmlns="http://schemas.openxmlformats.org/package/2006/relationships">
  <Relationship Id="rId3" Type="http://schemas.openxmlformats.org/officeDocument/2006/relationships/package" Target="../embeddings/Microsoft_Excel_______1.xlsx" />
  <Relationship Id="rId2" Type="http://schemas.microsoft.com/office/2011/relationships/chartColorStyle" Target="colors1.xml" />
  <Relationship Id="rId1" Type="http://schemas.microsoft.com/office/2011/relationships/chartStyle" Target="style1.xml" />
  <Relationship Id="rId4" Type="http://schemas.openxmlformats.org/officeDocument/2006/relationships/chartUserShapes" Target="../drawings/drawing1.xml" />
</Relationships>
</file>

<file path=ppt/charts/_rels/chart2.xml.rels>&#65279;<?xml version="1.0" encoding="utf-8" standalone="yes"?>
<Relationships xmlns="http://schemas.openxmlformats.org/package/2006/relationships">
  <Relationship Id="rId3" Type="http://schemas.openxmlformats.org/officeDocument/2006/relationships/package" Target="../embeddings/Microsoft_Excel_______2.xlsx" />
  <Relationship Id="rId2" Type="http://schemas.microsoft.com/office/2011/relationships/chartColorStyle" Target="colors2.xml" />
  <Relationship Id="rId1" Type="http://schemas.microsoft.com/office/2011/relationships/chartStyle" Target="style2.xml" />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'10代性感染症 '!$B$113</c:f>
              <c:strCache>
                <c:ptCount val="1"/>
                <c:pt idx="0">
                  <c:v>全国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'10代性感染症 '!$A$114:$A$123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'10代性感染症 '!$B$114:$B$123</c:f>
              <c:numCache>
                <c:formatCode>0.0</c:formatCode>
                <c:ptCount val="10"/>
                <c:pt idx="0">
                  <c:v>8.4</c:v>
                </c:pt>
                <c:pt idx="1">
                  <c:v>9</c:v>
                </c:pt>
                <c:pt idx="2">
                  <c:v>8.9</c:v>
                </c:pt>
                <c:pt idx="3">
                  <c:v>9.4</c:v>
                </c:pt>
                <c:pt idx="4">
                  <c:v>8.5</c:v>
                </c:pt>
                <c:pt idx="5">
                  <c:v>7.4</c:v>
                </c:pt>
                <c:pt idx="6">
                  <c:v>6.3</c:v>
                </c:pt>
                <c:pt idx="7" formatCode="General">
                  <c:v>6.3</c:v>
                </c:pt>
                <c:pt idx="8">
                  <c:v>6.1</c:v>
                </c:pt>
                <c:pt idx="9" formatCode="General">
                  <c:v>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'10代性感染症 '!$C$113</c:f>
              <c:strCache>
                <c:ptCount val="1"/>
                <c:pt idx="0">
                  <c:v>十勝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'10代性感染症 '!$A$114:$A$123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'10代性感染症 '!$C$114:$C$123</c:f>
              <c:numCache>
                <c:formatCode>General</c:formatCode>
                <c:ptCount val="10"/>
                <c:pt idx="0">
                  <c:v>14</c:v>
                </c:pt>
                <c:pt idx="1">
                  <c:v>12.7</c:v>
                </c:pt>
                <c:pt idx="2">
                  <c:v>14.8</c:v>
                </c:pt>
                <c:pt idx="3">
                  <c:v>17.8</c:v>
                </c:pt>
                <c:pt idx="4">
                  <c:v>26</c:v>
                </c:pt>
                <c:pt idx="5">
                  <c:v>16.8</c:v>
                </c:pt>
                <c:pt idx="6">
                  <c:v>10.8</c:v>
                </c:pt>
                <c:pt idx="7">
                  <c:v>11.9</c:v>
                </c:pt>
                <c:pt idx="8">
                  <c:v>22.8</c:v>
                </c:pt>
                <c:pt idx="9">
                  <c:v>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946416"/>
        <c:axId val="175946808"/>
      </c:lineChart>
      <c:catAx>
        <c:axId val="1759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946808"/>
        <c:crosses val="autoZero"/>
        <c:auto val="1"/>
        <c:lblAlgn val="ctr"/>
        <c:lblOffset val="100"/>
        <c:noMultiLvlLbl val="0"/>
      </c:catAx>
      <c:valAx>
        <c:axId val="17594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94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'10代性感染症 '!$B$64</c:f>
              <c:strCache>
                <c:ptCount val="1"/>
                <c:pt idx="0">
                  <c:v>全国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'10代性感染症 '!$A$65:$A$74</c:f>
              <c:strCache>
                <c:ptCount val="10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  <c:pt idx="9">
                  <c:v>2019年</c:v>
                </c:pt>
              </c:strCache>
            </c:strRef>
          </c:cat>
          <c:val>
            <c:numRef>
              <c:f>'10代性感染症 '!$B$65:$B$74</c:f>
              <c:numCache>
                <c:formatCode>General</c:formatCode>
                <c:ptCount val="10"/>
                <c:pt idx="0">
                  <c:v>11.08</c:v>
                </c:pt>
                <c:pt idx="1">
                  <c:v>11.39</c:v>
                </c:pt>
                <c:pt idx="2">
                  <c:v>11.55</c:v>
                </c:pt>
                <c:pt idx="3">
                  <c:v>12.36</c:v>
                </c:pt>
                <c:pt idx="4">
                  <c:v>11.19</c:v>
                </c:pt>
                <c:pt idx="5">
                  <c:v>10.09</c:v>
                </c:pt>
                <c:pt idx="6">
                  <c:v>8.94</c:v>
                </c:pt>
                <c:pt idx="7">
                  <c:v>8.73</c:v>
                </c:pt>
                <c:pt idx="8">
                  <c:v>8.23</c:v>
                </c:pt>
                <c:pt idx="9" formatCode="0.0">
                  <c:v>8.4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'10代性感染症 '!$C$64</c:f>
              <c:strCache>
                <c:ptCount val="1"/>
                <c:pt idx="0">
                  <c:v>十勝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'10代性感染症 '!$A$65:$A$74</c:f>
              <c:strCache>
                <c:ptCount val="10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  <c:pt idx="9">
                  <c:v>2019年</c:v>
                </c:pt>
              </c:strCache>
            </c:strRef>
          </c:cat>
          <c:val>
            <c:numRef>
              <c:f>'10代性感染症 '!$C$65:$C$74</c:f>
              <c:numCache>
                <c:formatCode>General</c:formatCode>
                <c:ptCount val="10"/>
                <c:pt idx="0">
                  <c:v>13.8</c:v>
                </c:pt>
                <c:pt idx="1">
                  <c:v>12.2</c:v>
                </c:pt>
                <c:pt idx="2">
                  <c:v>18.5</c:v>
                </c:pt>
                <c:pt idx="3">
                  <c:v>19.100000000000001</c:v>
                </c:pt>
                <c:pt idx="4">
                  <c:v>25.5</c:v>
                </c:pt>
                <c:pt idx="5">
                  <c:v>19.8</c:v>
                </c:pt>
                <c:pt idx="6">
                  <c:v>12.9</c:v>
                </c:pt>
                <c:pt idx="7">
                  <c:v>12.7</c:v>
                </c:pt>
                <c:pt idx="8">
                  <c:v>25.3</c:v>
                </c:pt>
                <c:pt idx="9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300336"/>
        <c:axId val="380301904"/>
      </c:lineChart>
      <c:catAx>
        <c:axId val="38030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0301904"/>
        <c:crosses val="autoZero"/>
        <c:auto val="1"/>
        <c:lblAlgn val="ctr"/>
        <c:lblOffset val="100"/>
        <c:noMultiLvlLbl val="0"/>
      </c:catAx>
      <c:valAx>
        <c:axId val="3803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030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0.69256</cdr:x>
      <cdr:y>0.02473</cdr:y>
    </cdr:from>
    <cdr:to>
      <cdr:x>0.99073</cdr:x>
      <cdr:y>0.14783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773383" y="129328"/>
          <a:ext cx="2485623" cy="6439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800" dirty="0" smtClean="0"/>
            <a:t>十勝は常に全国と</a:t>
          </a:r>
          <a:endParaRPr lang="en-US" altLang="ja-JP" sz="1800" dirty="0" smtClean="0"/>
        </a:p>
        <a:p xmlns:a="http://schemas.openxmlformats.org/drawingml/2006/main">
          <a:r>
            <a:rPr lang="ja-JP" altLang="en-US" sz="1800" dirty="0" smtClean="0"/>
            <a:t>比較して割合が高い</a:t>
          </a:r>
          <a:endParaRPr lang="ja-JP" altLang="en-US" sz="1800" dirty="0"/>
        </a:p>
      </cdr:txBody>
    </cdr:sp>
  </cdr:relSizeAnchor>
</c:userShape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983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7295" y="0"/>
            <a:ext cx="4304983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93EDD020-BA2F-4001-8843-DB3E7503AD1D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1136"/>
            <a:ext cx="4304983" cy="341302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7295" y="6461136"/>
            <a:ext cx="4304983" cy="341302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6A39B3E4-D6B8-4C8E-AFB7-A6F2EB7AB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4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983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3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588A5E91-4E36-42A6-ABBB-27265BC03767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3273674"/>
            <a:ext cx="7947660" cy="2678460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1136"/>
            <a:ext cx="4304983" cy="341302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3" cy="341302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34C5C73F-FAB9-4E90-B433-70CDE32A7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58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5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6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99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ja-JP" sz="1000" dirty="0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  <a:lvl2pPr marL="742504" indent="-285579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2pPr>
            <a:lvl3pPr marL="1142314" indent="-2284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3pPr>
            <a:lvl4pPr marL="1599240" indent="-2284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4pPr>
            <a:lvl5pPr marL="2056166" indent="-2284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5pPr>
            <a:lvl6pPr marL="2513091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6pPr>
            <a:lvl7pPr marL="2970017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7pPr>
            <a:lvl8pPr marL="3426943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8pPr>
            <a:lvl9pPr marL="3883868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6EC06B-EB20-4620-9ABC-830E7E2F86BC}" type="slidenum">
              <a:rPr lang="ja-JP" altLang="en-US" sz="1200">
                <a:latin typeface="Calibri" panose="020F0502020204030204" pitchFamily="34" charset="0"/>
                <a:ea typeface="ＭＳ Ｐゴシック" panose="020B0600070205080204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ja-JP" altLang="en-US" sz="120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68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4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46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03191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6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2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33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7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3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7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4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1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72359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D177-A9AF-49A7-AEDA-B8A3C8901CA0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chart" Target="../charts/chart1.xml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chart" Target="../charts/chart2.xml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6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7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4909" y="359466"/>
            <a:ext cx="5753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感染症とは</a:t>
            </a:r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r>
              <a:rPr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7431" y="1313646"/>
            <a:ext cx="7765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感染者の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性器からの分泌液など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に含まれた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病原体が、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性行為の際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に粘膜から感染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4909" y="2609625"/>
            <a:ext cx="797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感染症の</a:t>
            </a:r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</a:t>
            </a:r>
            <a:r>
              <a:rPr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017431" y="3484045"/>
            <a:ext cx="8000315" cy="3560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pPr algn="l"/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5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１回</a:t>
            </a:r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の性行為で感染する可能性がある</a:t>
            </a:r>
            <a:endParaRPr lang="en-US" altLang="ja-JP" sz="5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5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・感染しても</a:t>
            </a:r>
            <a:r>
              <a:rPr lang="ja-JP" altLang="en-US" sz="5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自覚症状がない</a:t>
            </a:r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ことが多い</a:t>
            </a:r>
            <a:endParaRPr lang="en-US" altLang="ja-JP" sz="5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5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→病気であることに気付かない</a:t>
            </a:r>
            <a:endParaRPr lang="en-US" altLang="ja-JP" sz="5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5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5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治療せず放置すると</a:t>
            </a:r>
            <a:r>
              <a:rPr lang="ja-JP" altLang="en-US" sz="59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不妊症の原因</a:t>
            </a:r>
            <a:r>
              <a:rPr lang="ja-JP" altLang="en-US" sz="5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になることもある</a:t>
            </a:r>
            <a:endParaRPr lang="en-US" altLang="ja-JP" sz="5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6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" y="365127"/>
            <a:ext cx="8778240" cy="8964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性感染症全数</a:t>
            </a:r>
            <a:r>
              <a:rPr lang="ja-JP" altLang="en-US" dirty="0"/>
              <a:t>に占める</a:t>
            </a:r>
            <a:r>
              <a:rPr lang="en-US" altLang="ja-JP" dirty="0">
                <a:latin typeface="+mn-ea"/>
                <a:ea typeface="+mn-ea"/>
              </a:rPr>
              <a:t>10</a:t>
            </a:r>
            <a:r>
              <a:rPr lang="ja-JP" altLang="en-US" dirty="0"/>
              <a:t>代の割合（</a:t>
            </a:r>
            <a:r>
              <a:rPr lang="ja-JP" altLang="en-US" dirty="0" smtClean="0"/>
              <a:t>％</a:t>
            </a:r>
            <a:r>
              <a:rPr lang="ja-JP" altLang="ja-JP" dirty="0" smtClean="0"/>
              <a:t>）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628238"/>
              </p:ext>
            </p:extLst>
          </p:nvPr>
        </p:nvGraphicFramePr>
        <p:xfrm>
          <a:off x="426720" y="1261590"/>
          <a:ext cx="8336279" cy="523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5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性器クラミジア感染症罹患者の内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代の罹患者が占める割合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391637"/>
              </p:ext>
            </p:extLst>
          </p:nvPr>
        </p:nvGraphicFramePr>
        <p:xfrm>
          <a:off x="231820" y="1690690"/>
          <a:ext cx="8628845" cy="489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2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178233" y="190563"/>
            <a:ext cx="6168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エイズ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</a:t>
            </a:r>
            <a:r>
              <a:rPr kumimoji="1"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r>
              <a:rPr kumimoji="1"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61486" y="425643"/>
            <a:ext cx="45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後天性免疫不全症候群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697" y="1007792"/>
            <a:ext cx="912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1981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年、アメリカで最初に患者が発見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されて以来、　　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世界中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に広がる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1969389"/>
            <a:ext cx="912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HIV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（ヒト免疫不全ウイルス）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を病原体と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する感染症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2509619"/>
            <a:ext cx="799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HIV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が人間の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免疫機能を低下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させる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203990" y="3049849"/>
            <a:ext cx="619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エイズ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</a:t>
            </a:r>
            <a:r>
              <a:rPr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697" y="3774745"/>
            <a:ext cx="935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潜伏期間が</a:t>
            </a:r>
            <a:r>
              <a:rPr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長い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から発病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r>
              <a:rPr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以上の場合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503873"/>
            <a:ext cx="937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・潜伏期間は，大多数の人は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無症状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に気付かずに広めてしまうこと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479869"/>
            <a:ext cx="90193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・現在もウイルスを排除する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治療法はない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　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しかし、ウイルス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が増えるのをおさえることは可能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　エイズの発病を遅らせることができるようになった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5670" y="173553"/>
            <a:ext cx="45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Acquired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Immune Deficiency Syndrome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6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323850" y="541600"/>
            <a:ext cx="8820150" cy="633412"/>
          </a:xfrm>
        </p:spPr>
        <p:txBody>
          <a:bodyPr>
            <a:noAutofit/>
          </a:bodyPr>
          <a:lstStyle/>
          <a:p>
            <a:r>
              <a:rPr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HIV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感染から発病まで</a:t>
            </a:r>
          </a:p>
        </p:txBody>
      </p:sp>
      <p:sp>
        <p:nvSpPr>
          <p:cNvPr id="92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925" y="908050"/>
            <a:ext cx="8820150" cy="57610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>
            <a:off x="161925" y="1779664"/>
            <a:ext cx="5363112" cy="720725"/>
          </a:xfrm>
          <a:custGeom>
            <a:avLst/>
            <a:gdLst>
              <a:gd name="connsiteX0" fmla="*/ 0 w 4529606"/>
              <a:gd name="connsiteY0" fmla="*/ 73639 h 736387"/>
              <a:gd name="connsiteX1" fmla="*/ 21568 w 4529606"/>
              <a:gd name="connsiteY1" fmla="*/ 21568 h 736387"/>
              <a:gd name="connsiteX2" fmla="*/ 73639 w 4529606"/>
              <a:gd name="connsiteY2" fmla="*/ 0 h 736387"/>
              <a:gd name="connsiteX3" fmla="*/ 4455967 w 4529606"/>
              <a:gd name="connsiteY3" fmla="*/ 0 h 736387"/>
              <a:gd name="connsiteX4" fmla="*/ 4508038 w 4529606"/>
              <a:gd name="connsiteY4" fmla="*/ 21568 h 736387"/>
              <a:gd name="connsiteX5" fmla="*/ 4529606 w 4529606"/>
              <a:gd name="connsiteY5" fmla="*/ 73639 h 736387"/>
              <a:gd name="connsiteX6" fmla="*/ 4529606 w 4529606"/>
              <a:gd name="connsiteY6" fmla="*/ 662748 h 736387"/>
              <a:gd name="connsiteX7" fmla="*/ 4508038 w 4529606"/>
              <a:gd name="connsiteY7" fmla="*/ 714819 h 736387"/>
              <a:gd name="connsiteX8" fmla="*/ 4455967 w 4529606"/>
              <a:gd name="connsiteY8" fmla="*/ 736387 h 736387"/>
              <a:gd name="connsiteX9" fmla="*/ 73639 w 4529606"/>
              <a:gd name="connsiteY9" fmla="*/ 736387 h 736387"/>
              <a:gd name="connsiteX10" fmla="*/ 21568 w 4529606"/>
              <a:gd name="connsiteY10" fmla="*/ 714819 h 736387"/>
              <a:gd name="connsiteX11" fmla="*/ 0 w 4529606"/>
              <a:gd name="connsiteY11" fmla="*/ 662748 h 736387"/>
              <a:gd name="connsiteX12" fmla="*/ 0 w 4529606"/>
              <a:gd name="connsiteY12" fmla="*/ 73639 h 73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9606" h="736387">
                <a:moveTo>
                  <a:pt x="0" y="73639"/>
                </a:moveTo>
                <a:cubicBezTo>
                  <a:pt x="0" y="54109"/>
                  <a:pt x="7758" y="35378"/>
                  <a:pt x="21568" y="21568"/>
                </a:cubicBezTo>
                <a:cubicBezTo>
                  <a:pt x="35378" y="7758"/>
                  <a:pt x="54108" y="0"/>
                  <a:pt x="73639" y="0"/>
                </a:cubicBezTo>
                <a:lnTo>
                  <a:pt x="4455967" y="0"/>
                </a:lnTo>
                <a:cubicBezTo>
                  <a:pt x="4475497" y="0"/>
                  <a:pt x="4494228" y="7758"/>
                  <a:pt x="4508038" y="21568"/>
                </a:cubicBezTo>
                <a:cubicBezTo>
                  <a:pt x="4521848" y="35378"/>
                  <a:pt x="4529606" y="54108"/>
                  <a:pt x="4529606" y="73639"/>
                </a:cubicBezTo>
                <a:lnTo>
                  <a:pt x="4529606" y="662748"/>
                </a:lnTo>
                <a:cubicBezTo>
                  <a:pt x="4529606" y="682278"/>
                  <a:pt x="4521848" y="701009"/>
                  <a:pt x="4508038" y="714819"/>
                </a:cubicBezTo>
                <a:cubicBezTo>
                  <a:pt x="4494228" y="728629"/>
                  <a:pt x="4475498" y="736387"/>
                  <a:pt x="4455967" y="736387"/>
                </a:cubicBezTo>
                <a:lnTo>
                  <a:pt x="73639" y="736387"/>
                </a:lnTo>
                <a:cubicBezTo>
                  <a:pt x="54109" y="736387"/>
                  <a:pt x="35378" y="728629"/>
                  <a:pt x="21568" y="714819"/>
                </a:cubicBezTo>
                <a:cubicBezTo>
                  <a:pt x="7758" y="701009"/>
                  <a:pt x="0" y="682279"/>
                  <a:pt x="0" y="662748"/>
                </a:cubicBezTo>
                <a:lnTo>
                  <a:pt x="0" y="73639"/>
                </a:lnTo>
                <a:close/>
              </a:path>
            </a:pathLst>
          </a:custGeom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3488" tIns="143488" rIns="143488" bIns="143488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ＨＩＶ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</a:p>
        </p:txBody>
      </p:sp>
      <p:sp>
        <p:nvSpPr>
          <p:cNvPr id="8" name="フリーフォーム 7"/>
          <p:cNvSpPr/>
          <p:nvPr/>
        </p:nvSpPr>
        <p:spPr>
          <a:xfrm rot="52260">
            <a:off x="2473593" y="2595661"/>
            <a:ext cx="739775" cy="598488"/>
          </a:xfrm>
          <a:custGeom>
            <a:avLst/>
            <a:gdLst>
              <a:gd name="connsiteX0" fmla="*/ 0 w 598227"/>
              <a:gd name="connsiteY0" fmla="*/ 148160 h 740798"/>
              <a:gd name="connsiteX1" fmla="*/ 299114 w 598227"/>
              <a:gd name="connsiteY1" fmla="*/ 148160 h 740798"/>
              <a:gd name="connsiteX2" fmla="*/ 299114 w 598227"/>
              <a:gd name="connsiteY2" fmla="*/ 0 h 740798"/>
              <a:gd name="connsiteX3" fmla="*/ 598227 w 598227"/>
              <a:gd name="connsiteY3" fmla="*/ 370399 h 740798"/>
              <a:gd name="connsiteX4" fmla="*/ 299114 w 598227"/>
              <a:gd name="connsiteY4" fmla="*/ 740798 h 740798"/>
              <a:gd name="connsiteX5" fmla="*/ 299114 w 598227"/>
              <a:gd name="connsiteY5" fmla="*/ 592638 h 740798"/>
              <a:gd name="connsiteX6" fmla="*/ 0 w 598227"/>
              <a:gd name="connsiteY6" fmla="*/ 592638 h 740798"/>
              <a:gd name="connsiteX7" fmla="*/ 0 w 598227"/>
              <a:gd name="connsiteY7" fmla="*/ 148160 h 74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227" h="740798">
                <a:moveTo>
                  <a:pt x="478581" y="1"/>
                </a:moveTo>
                <a:lnTo>
                  <a:pt x="478581" y="370400"/>
                </a:lnTo>
                <a:lnTo>
                  <a:pt x="598227" y="370400"/>
                </a:lnTo>
                <a:lnTo>
                  <a:pt x="299114" y="740797"/>
                </a:lnTo>
                <a:lnTo>
                  <a:pt x="0" y="370400"/>
                </a:lnTo>
                <a:lnTo>
                  <a:pt x="119646" y="370400"/>
                </a:lnTo>
                <a:lnTo>
                  <a:pt x="119646" y="1"/>
                </a:lnTo>
                <a:lnTo>
                  <a:pt x="478581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60" tIns="-1" rIns="148160" bIns="179469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endParaRPr lang="ja-JP" altLang="en-US" sz="3000"/>
          </a:p>
        </p:txBody>
      </p:sp>
      <p:sp>
        <p:nvSpPr>
          <p:cNvPr id="9" name="フリーフォーム 8"/>
          <p:cNvSpPr/>
          <p:nvPr/>
        </p:nvSpPr>
        <p:spPr>
          <a:xfrm>
            <a:off x="161925" y="3236719"/>
            <a:ext cx="6215353" cy="1079500"/>
          </a:xfrm>
          <a:custGeom>
            <a:avLst/>
            <a:gdLst>
              <a:gd name="connsiteX0" fmla="*/ 0 w 5472100"/>
              <a:gd name="connsiteY0" fmla="*/ 102963 h 1029628"/>
              <a:gd name="connsiteX1" fmla="*/ 30157 w 5472100"/>
              <a:gd name="connsiteY1" fmla="*/ 30157 h 1029628"/>
              <a:gd name="connsiteX2" fmla="*/ 102963 w 5472100"/>
              <a:gd name="connsiteY2" fmla="*/ 0 h 1029628"/>
              <a:gd name="connsiteX3" fmla="*/ 5369137 w 5472100"/>
              <a:gd name="connsiteY3" fmla="*/ 0 h 1029628"/>
              <a:gd name="connsiteX4" fmla="*/ 5441943 w 5472100"/>
              <a:gd name="connsiteY4" fmla="*/ 30157 h 1029628"/>
              <a:gd name="connsiteX5" fmla="*/ 5472100 w 5472100"/>
              <a:gd name="connsiteY5" fmla="*/ 102963 h 1029628"/>
              <a:gd name="connsiteX6" fmla="*/ 5472100 w 5472100"/>
              <a:gd name="connsiteY6" fmla="*/ 926665 h 1029628"/>
              <a:gd name="connsiteX7" fmla="*/ 5441943 w 5472100"/>
              <a:gd name="connsiteY7" fmla="*/ 999471 h 1029628"/>
              <a:gd name="connsiteX8" fmla="*/ 5369137 w 5472100"/>
              <a:gd name="connsiteY8" fmla="*/ 1029628 h 1029628"/>
              <a:gd name="connsiteX9" fmla="*/ 102963 w 5472100"/>
              <a:gd name="connsiteY9" fmla="*/ 1029628 h 1029628"/>
              <a:gd name="connsiteX10" fmla="*/ 30157 w 5472100"/>
              <a:gd name="connsiteY10" fmla="*/ 999471 h 1029628"/>
              <a:gd name="connsiteX11" fmla="*/ 0 w 5472100"/>
              <a:gd name="connsiteY11" fmla="*/ 926665 h 1029628"/>
              <a:gd name="connsiteX12" fmla="*/ 0 w 5472100"/>
              <a:gd name="connsiteY12" fmla="*/ 102963 h 10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2100" h="1029628">
                <a:moveTo>
                  <a:pt x="0" y="102963"/>
                </a:moveTo>
                <a:cubicBezTo>
                  <a:pt x="0" y="75656"/>
                  <a:pt x="10848" y="49466"/>
                  <a:pt x="30157" y="30157"/>
                </a:cubicBezTo>
                <a:cubicBezTo>
                  <a:pt x="49466" y="10848"/>
                  <a:pt x="75655" y="0"/>
                  <a:pt x="102963" y="0"/>
                </a:cubicBezTo>
                <a:lnTo>
                  <a:pt x="5369137" y="0"/>
                </a:lnTo>
                <a:cubicBezTo>
                  <a:pt x="5396444" y="0"/>
                  <a:pt x="5422634" y="10848"/>
                  <a:pt x="5441943" y="30157"/>
                </a:cubicBezTo>
                <a:cubicBezTo>
                  <a:pt x="5461252" y="49466"/>
                  <a:pt x="5472100" y="75655"/>
                  <a:pt x="5472100" y="102963"/>
                </a:cubicBezTo>
                <a:lnTo>
                  <a:pt x="5472100" y="926665"/>
                </a:lnTo>
                <a:cubicBezTo>
                  <a:pt x="5472100" y="953972"/>
                  <a:pt x="5461252" y="980162"/>
                  <a:pt x="5441943" y="999471"/>
                </a:cubicBezTo>
                <a:cubicBezTo>
                  <a:pt x="5422634" y="1018780"/>
                  <a:pt x="5396445" y="1029628"/>
                  <a:pt x="5369137" y="1029628"/>
                </a:cubicBezTo>
                <a:lnTo>
                  <a:pt x="102963" y="1029628"/>
                </a:lnTo>
                <a:cubicBezTo>
                  <a:pt x="75656" y="1029628"/>
                  <a:pt x="49466" y="1018780"/>
                  <a:pt x="30157" y="999471"/>
                </a:cubicBezTo>
                <a:cubicBezTo>
                  <a:pt x="10848" y="980162"/>
                  <a:pt x="0" y="953973"/>
                  <a:pt x="0" y="926665"/>
                </a:cubicBezTo>
                <a:lnTo>
                  <a:pt x="0" y="102963"/>
                </a:lnTo>
                <a:close/>
              </a:path>
            </a:pathLst>
          </a:cu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2077" tIns="152077" rIns="152077" bIns="152077" spcCol="1270" anchor="ctr"/>
          <a:lstStyle/>
          <a:p>
            <a:pPr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潜伏期間</a:t>
            </a:r>
            <a:endParaRPr lang="ja-JP" altLang="en-US" sz="32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（免疫機能が破壊されていく）</a:t>
            </a:r>
          </a:p>
        </p:txBody>
      </p:sp>
      <p:sp>
        <p:nvSpPr>
          <p:cNvPr id="10" name="フリーフォーム 9"/>
          <p:cNvSpPr/>
          <p:nvPr/>
        </p:nvSpPr>
        <p:spPr>
          <a:xfrm rot="-12298">
            <a:off x="2477109" y="4423612"/>
            <a:ext cx="739775" cy="555625"/>
          </a:xfrm>
          <a:custGeom>
            <a:avLst/>
            <a:gdLst>
              <a:gd name="connsiteX0" fmla="*/ 0 w 556906"/>
              <a:gd name="connsiteY0" fmla="*/ 148160 h 740798"/>
              <a:gd name="connsiteX1" fmla="*/ 278453 w 556906"/>
              <a:gd name="connsiteY1" fmla="*/ 148160 h 740798"/>
              <a:gd name="connsiteX2" fmla="*/ 278453 w 556906"/>
              <a:gd name="connsiteY2" fmla="*/ 0 h 740798"/>
              <a:gd name="connsiteX3" fmla="*/ 556906 w 556906"/>
              <a:gd name="connsiteY3" fmla="*/ 370399 h 740798"/>
              <a:gd name="connsiteX4" fmla="*/ 278453 w 556906"/>
              <a:gd name="connsiteY4" fmla="*/ 740798 h 740798"/>
              <a:gd name="connsiteX5" fmla="*/ 278453 w 556906"/>
              <a:gd name="connsiteY5" fmla="*/ 592638 h 740798"/>
              <a:gd name="connsiteX6" fmla="*/ 0 w 556906"/>
              <a:gd name="connsiteY6" fmla="*/ 592638 h 740798"/>
              <a:gd name="connsiteX7" fmla="*/ 0 w 556906"/>
              <a:gd name="connsiteY7" fmla="*/ 148160 h 74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906" h="740798">
                <a:moveTo>
                  <a:pt x="445524" y="0"/>
                </a:moveTo>
                <a:lnTo>
                  <a:pt x="445524" y="370399"/>
                </a:lnTo>
                <a:lnTo>
                  <a:pt x="556906" y="370399"/>
                </a:lnTo>
                <a:lnTo>
                  <a:pt x="278453" y="740798"/>
                </a:lnTo>
                <a:lnTo>
                  <a:pt x="0" y="370399"/>
                </a:lnTo>
                <a:lnTo>
                  <a:pt x="111382" y="370399"/>
                </a:lnTo>
                <a:lnTo>
                  <a:pt x="111382" y="0"/>
                </a:lnTo>
                <a:lnTo>
                  <a:pt x="445524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59" tIns="0" rIns="148160" bIns="167071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ja-JP" altLang="en-US" sz="2700"/>
          </a:p>
        </p:txBody>
      </p:sp>
      <p:sp>
        <p:nvSpPr>
          <p:cNvPr id="11" name="フリーフォーム 10"/>
          <p:cNvSpPr/>
          <p:nvPr/>
        </p:nvSpPr>
        <p:spPr>
          <a:xfrm>
            <a:off x="161925" y="5105147"/>
            <a:ext cx="7449489" cy="1081088"/>
          </a:xfrm>
          <a:custGeom>
            <a:avLst/>
            <a:gdLst>
              <a:gd name="connsiteX0" fmla="*/ 0 w 8163208"/>
              <a:gd name="connsiteY0" fmla="*/ 104649 h 1046485"/>
              <a:gd name="connsiteX1" fmla="*/ 30651 w 8163208"/>
              <a:gd name="connsiteY1" fmla="*/ 30651 h 1046485"/>
              <a:gd name="connsiteX2" fmla="*/ 104649 w 8163208"/>
              <a:gd name="connsiteY2" fmla="*/ 0 h 1046485"/>
              <a:gd name="connsiteX3" fmla="*/ 8058559 w 8163208"/>
              <a:gd name="connsiteY3" fmla="*/ 0 h 1046485"/>
              <a:gd name="connsiteX4" fmla="*/ 8132557 w 8163208"/>
              <a:gd name="connsiteY4" fmla="*/ 30651 h 1046485"/>
              <a:gd name="connsiteX5" fmla="*/ 8163208 w 8163208"/>
              <a:gd name="connsiteY5" fmla="*/ 104649 h 1046485"/>
              <a:gd name="connsiteX6" fmla="*/ 8163208 w 8163208"/>
              <a:gd name="connsiteY6" fmla="*/ 941836 h 1046485"/>
              <a:gd name="connsiteX7" fmla="*/ 8132557 w 8163208"/>
              <a:gd name="connsiteY7" fmla="*/ 1015834 h 1046485"/>
              <a:gd name="connsiteX8" fmla="*/ 8058559 w 8163208"/>
              <a:gd name="connsiteY8" fmla="*/ 1046485 h 1046485"/>
              <a:gd name="connsiteX9" fmla="*/ 104649 w 8163208"/>
              <a:gd name="connsiteY9" fmla="*/ 1046485 h 1046485"/>
              <a:gd name="connsiteX10" fmla="*/ 30651 w 8163208"/>
              <a:gd name="connsiteY10" fmla="*/ 1015834 h 1046485"/>
              <a:gd name="connsiteX11" fmla="*/ 0 w 8163208"/>
              <a:gd name="connsiteY11" fmla="*/ 941836 h 1046485"/>
              <a:gd name="connsiteX12" fmla="*/ 0 w 8163208"/>
              <a:gd name="connsiteY12" fmla="*/ 104649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63208" h="1046485">
                <a:moveTo>
                  <a:pt x="0" y="104649"/>
                </a:moveTo>
                <a:cubicBezTo>
                  <a:pt x="0" y="76894"/>
                  <a:pt x="11026" y="50276"/>
                  <a:pt x="30651" y="30651"/>
                </a:cubicBezTo>
                <a:cubicBezTo>
                  <a:pt x="50277" y="11026"/>
                  <a:pt x="76894" y="0"/>
                  <a:pt x="104649" y="0"/>
                </a:cubicBezTo>
                <a:lnTo>
                  <a:pt x="8058559" y="0"/>
                </a:lnTo>
                <a:cubicBezTo>
                  <a:pt x="8086314" y="0"/>
                  <a:pt x="8112932" y="11026"/>
                  <a:pt x="8132557" y="30651"/>
                </a:cubicBezTo>
                <a:cubicBezTo>
                  <a:pt x="8152182" y="50277"/>
                  <a:pt x="8163208" y="76894"/>
                  <a:pt x="8163208" y="104649"/>
                </a:cubicBezTo>
                <a:lnTo>
                  <a:pt x="8163208" y="941836"/>
                </a:lnTo>
                <a:cubicBezTo>
                  <a:pt x="8163208" y="969591"/>
                  <a:pt x="8152183" y="996209"/>
                  <a:pt x="8132557" y="1015834"/>
                </a:cubicBezTo>
                <a:cubicBezTo>
                  <a:pt x="8112931" y="1035459"/>
                  <a:pt x="8086314" y="1046485"/>
                  <a:pt x="8058559" y="1046485"/>
                </a:cubicBezTo>
                <a:lnTo>
                  <a:pt x="104649" y="1046485"/>
                </a:lnTo>
                <a:cubicBezTo>
                  <a:pt x="76894" y="1046485"/>
                  <a:pt x="50276" y="1035459"/>
                  <a:pt x="30651" y="1015834"/>
                </a:cubicBezTo>
                <a:cubicBezTo>
                  <a:pt x="11026" y="996208"/>
                  <a:pt x="0" y="969591"/>
                  <a:pt x="0" y="941836"/>
                </a:cubicBezTo>
                <a:lnTo>
                  <a:pt x="0" y="104649"/>
                </a:ln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52571" tIns="152571" rIns="152571" bIns="152571" spcCol="1270" anchor="ctr"/>
          <a:lstStyle/>
          <a:p>
            <a:pPr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エイズの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発病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（普段かからない重大な病気を発病）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5831222" y="1441974"/>
            <a:ext cx="3039611" cy="1390918"/>
          </a:xfrm>
          <a:prstGeom prst="wedgeRoundRectCallout">
            <a:avLst>
              <a:gd name="adj1" fmla="val -111929"/>
              <a:gd name="adj2" fmla="val 5093"/>
              <a:gd name="adj3" fmla="val 16667"/>
            </a:avLst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主な感染経路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　血液感染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　母子感染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　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性行為による感染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5942464" y="3099854"/>
            <a:ext cx="2928369" cy="995628"/>
          </a:xfrm>
          <a:prstGeom prst="wedgeRoundRectCallout">
            <a:avLst>
              <a:gd name="adj1" fmla="val -126335"/>
              <a:gd name="adj2" fmla="val -17129"/>
              <a:gd name="adj3" fmla="val 16667"/>
            </a:avLst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・感染してから発病まで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</a:t>
            </a:r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かかること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もある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5942464" y="4396989"/>
            <a:ext cx="2928369" cy="1167140"/>
          </a:xfrm>
          <a:prstGeom prst="wedgeRoundRectCallout">
            <a:avLst>
              <a:gd name="adj1" fmla="val -104785"/>
              <a:gd name="adj2" fmla="val 31340"/>
              <a:gd name="adj3" fmla="val 16667"/>
            </a:avLst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・免疫があれば、</a:t>
            </a:r>
            <a:r>
              <a:rPr lang="ja-JP" altLang="en-US" b="1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ない重篤な病気を発症</a:t>
            </a:r>
          </a:p>
        </p:txBody>
      </p:sp>
    </p:spTree>
    <p:extLst>
      <p:ext uri="{BB962C8B-B14F-4D97-AF65-F5344CB8AC3E}">
        <p14:creationId xmlns:p14="http://schemas.microsoft.com/office/powerpoint/2010/main" val="1979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0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フリーフォーム 9"/>
          <p:cNvSpPr/>
          <p:nvPr/>
        </p:nvSpPr>
        <p:spPr>
          <a:xfrm>
            <a:off x="665250" y="1214525"/>
            <a:ext cx="7566338" cy="4760002"/>
          </a:xfrm>
          <a:custGeom>
            <a:avLst/>
            <a:gdLst>
              <a:gd name="connsiteX0" fmla="*/ 0 w 7225048"/>
              <a:gd name="connsiteY0" fmla="*/ 3966693 h 4019697"/>
              <a:gd name="connsiteX1" fmla="*/ 2228045 w 7225048"/>
              <a:gd name="connsiteY1" fmla="*/ 3837904 h 4019697"/>
              <a:gd name="connsiteX2" fmla="*/ 4958366 w 7225048"/>
              <a:gd name="connsiteY2" fmla="*/ 2472743 h 4019697"/>
              <a:gd name="connsiteX3" fmla="*/ 7225048 w 7225048"/>
              <a:gd name="connsiteY3" fmla="*/ 0 h 401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5048" h="4019697">
                <a:moveTo>
                  <a:pt x="0" y="3966693"/>
                </a:moveTo>
                <a:cubicBezTo>
                  <a:pt x="700825" y="4026794"/>
                  <a:pt x="1401651" y="4086896"/>
                  <a:pt x="2228045" y="3837904"/>
                </a:cubicBezTo>
                <a:cubicBezTo>
                  <a:pt x="3054439" y="3588912"/>
                  <a:pt x="4125532" y="3112394"/>
                  <a:pt x="4958366" y="2472743"/>
                </a:cubicBezTo>
                <a:cubicBezTo>
                  <a:pt x="5791200" y="1833092"/>
                  <a:pt x="6922395" y="407831"/>
                  <a:pt x="7225048" y="0"/>
                </a:cubicBezTo>
              </a:path>
            </a:pathLst>
          </a:cu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7714" y="1769052"/>
            <a:ext cx="5061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HIV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感染者</a:t>
            </a:r>
            <a:r>
              <a:rPr kumimoji="1" lang="ja-JP" altLang="en-US" sz="2800" dirty="0" smtClean="0"/>
              <a:t>も、</a:t>
            </a:r>
            <a:r>
              <a:rPr kumimoji="1" lang="ja-JP" altLang="en-US" sz="2800" dirty="0" smtClean="0">
                <a:solidFill>
                  <a:srgbClr val="CC0000"/>
                </a:solidFill>
              </a:rPr>
              <a:t>エイズ患者</a:t>
            </a:r>
            <a:r>
              <a:rPr kumimoji="1" lang="ja-JP" altLang="en-US" sz="2800" dirty="0" smtClean="0"/>
              <a:t>も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増加している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620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0445" y="593455"/>
            <a:ext cx="825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</a:t>
            </a:r>
            <a:r>
              <a:rPr kumimoji="1"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方法</a:t>
            </a:r>
            <a:r>
              <a:rPr kumimoji="1"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153436" y="1487751"/>
            <a:ext cx="837127" cy="85000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2884" y="2337757"/>
            <a:ext cx="777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性行為を行わない！！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2882" y="2972003"/>
            <a:ext cx="777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不特定多数の人と性行為</a:t>
            </a:r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を行わない</a:t>
            </a:r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DDF963C9-8290-4386-96EF-21B50357B55E}"/>
              </a:ext>
            </a:extLst>
          </p:cNvPr>
          <p:cNvSpPr txBox="1"/>
          <p:nvPr/>
        </p:nvSpPr>
        <p:spPr>
          <a:xfrm>
            <a:off x="862881" y="3606249"/>
            <a:ext cx="777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コンドームを装着！！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BE952FD0-4A6F-4B0F-98C8-0EBC0BE378ED}"/>
              </a:ext>
            </a:extLst>
          </p:cNvPr>
          <p:cNvSpPr txBox="1"/>
          <p:nvPr/>
        </p:nvSpPr>
        <p:spPr>
          <a:xfrm>
            <a:off x="5390630" y="5345187"/>
            <a:ext cx="355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％ではない！！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0843" y="4369007"/>
            <a:ext cx="372291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紳也</a:t>
            </a:r>
            <a:r>
              <a:rPr kumimoji="1" lang="en-US" altLang="ja-JP" sz="2800" dirty="0" smtClean="0"/>
              <a:t>’s</a:t>
            </a:r>
            <a:r>
              <a:rPr kumimoji="1" lang="ja-JP" altLang="en-US" sz="2800" dirty="0" smtClean="0"/>
              <a:t>ホームページ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http://iwamuro.jp/</a:t>
            </a:r>
            <a:endParaRPr kumimoji="1" lang="ja-JP" altLang="en-US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669471" y="5551926"/>
            <a:ext cx="472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正しい装着が確実にできる事</a:t>
            </a:r>
          </a:p>
        </p:txBody>
      </p:sp>
    </p:spTree>
    <p:extLst>
      <p:ext uri="{BB962C8B-B14F-4D97-AF65-F5344CB8AC3E}">
        <p14:creationId xmlns:p14="http://schemas.microsoft.com/office/powerpoint/2010/main" val="1330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A6A98B81-D5D0-4529-B597-D75A439EEC15}"/>
              </a:ext>
            </a:extLst>
          </p:cNvPr>
          <p:cNvSpPr txBox="1"/>
          <p:nvPr/>
        </p:nvSpPr>
        <p:spPr>
          <a:xfrm>
            <a:off x="0" y="248803"/>
            <a:ext cx="909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感染した？と思ったら</a:t>
            </a:r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下矢印 4">
            <a:extLst>
              <a:ext uri="{FF2B5EF4-FFF2-40B4-BE49-F238E27FC236}">
                <a16:creationId xmlns="" xmlns:a16="http://schemas.microsoft.com/office/drawing/2014/main" id="{9886999B-02EC-4766-8673-4DDFC7A44E2C}"/>
              </a:ext>
            </a:extLst>
          </p:cNvPr>
          <p:cNvSpPr/>
          <p:nvPr/>
        </p:nvSpPr>
        <p:spPr>
          <a:xfrm>
            <a:off x="3330648" y="1138259"/>
            <a:ext cx="837127" cy="85000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12619C8E-71C8-4A81-B3BF-C6D8A9545A07}"/>
              </a:ext>
            </a:extLst>
          </p:cNvPr>
          <p:cNvSpPr txBox="1"/>
          <p:nvPr/>
        </p:nvSpPr>
        <p:spPr>
          <a:xfrm>
            <a:off x="543434" y="2078084"/>
            <a:ext cx="332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病院へ行く！！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383486F8-1185-483A-A2A1-3871DF039AF7}"/>
              </a:ext>
            </a:extLst>
          </p:cNvPr>
          <p:cNvSpPr txBox="1"/>
          <p:nvPr/>
        </p:nvSpPr>
        <p:spPr>
          <a:xfrm>
            <a:off x="4787442" y="2131038"/>
            <a:ext cx="435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泌尿器科、婦人科へ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AEA49C8E-CE06-4641-A959-B977F16721D3}"/>
              </a:ext>
            </a:extLst>
          </p:cNvPr>
          <p:cNvSpPr txBox="1"/>
          <p:nvPr/>
        </p:nvSpPr>
        <p:spPr>
          <a:xfrm>
            <a:off x="543432" y="2622529"/>
            <a:ext cx="777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パートナーも受診！！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D30B53B3-3192-4FDE-B7FF-28A8172D068B}"/>
              </a:ext>
            </a:extLst>
          </p:cNvPr>
          <p:cNvSpPr txBox="1"/>
          <p:nvPr/>
        </p:nvSpPr>
        <p:spPr>
          <a:xfrm>
            <a:off x="4787442" y="2702568"/>
            <a:ext cx="400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感染している可能性有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8B82DBA6-44B4-49BB-B076-BA21EB826B27}"/>
              </a:ext>
            </a:extLst>
          </p:cNvPr>
          <p:cNvSpPr txBox="1"/>
          <p:nvPr/>
        </p:nvSpPr>
        <p:spPr>
          <a:xfrm>
            <a:off x="543432" y="3137924"/>
            <a:ext cx="401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必ず完治させる！！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60E2B7DC-16A7-4EA6-BD92-26A8D38F1405}"/>
              </a:ext>
            </a:extLst>
          </p:cNvPr>
          <p:cNvSpPr txBox="1"/>
          <p:nvPr/>
        </p:nvSpPr>
        <p:spPr>
          <a:xfrm>
            <a:off x="4787442" y="3240276"/>
            <a:ext cx="305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二次感染を防ぐ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A6A98B81-D5D0-4529-B597-D75A439EEC15}"/>
              </a:ext>
            </a:extLst>
          </p:cNvPr>
          <p:cNvSpPr txBox="1"/>
          <p:nvPr/>
        </p:nvSpPr>
        <p:spPr>
          <a:xfrm>
            <a:off x="0" y="4082532"/>
            <a:ext cx="531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心配や困った時</a:t>
            </a:r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ハート 12"/>
          <p:cNvSpPr/>
          <p:nvPr/>
        </p:nvSpPr>
        <p:spPr>
          <a:xfrm>
            <a:off x="555905" y="5059171"/>
            <a:ext cx="1650748" cy="1335951"/>
          </a:xfrm>
          <a:prstGeom prst="heart">
            <a:avLst/>
          </a:prstGeom>
          <a:solidFill>
            <a:srgbClr val="FFCCCC"/>
          </a:solidFill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DCBE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3432" y="5416329"/>
            <a:ext cx="184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相談する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1137" y="5039216"/>
            <a:ext cx="6358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信頼できる大人に話す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思い当たらない時は、先ずは帯広保健所保健師に相談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</a:t>
            </a:r>
            <a:r>
              <a:rPr kumimoji="1" lang="ja-JP" altLang="en-US" sz="2800" dirty="0" smtClean="0"/>
              <a:t>感染症直通電話　　０１５５</a:t>
            </a:r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２６</a:t>
            </a:r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９０８４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HIV</a:t>
            </a:r>
            <a:r>
              <a:rPr kumimoji="1" lang="ja-JP" altLang="en-US" sz="2800" dirty="0" smtClean="0"/>
              <a:t>相談電話　　　　０１５５</a:t>
            </a:r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２１</a:t>
            </a:r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６３９９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49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317</Words>
  <Application>Microsoft Office PowerPoint</Application>
  <PresentationFormat>画面に合わせる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性感染症全数に占める10代の割合（％）</vt:lpstr>
      <vt:lpstr>性器クラミジア感染症罹患者の内 10代の罹患者が占める割合</vt:lpstr>
      <vt:lpstr>PowerPoint プレゼンテーション</vt:lpstr>
      <vt:lpstr> HIV感染から発病まで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北海道</dc:creator>
  <cp:lastModifiedBy>古舘＿由貴</cp:lastModifiedBy>
  <cp:revision>129</cp:revision>
  <cp:lastPrinted>2020-03-25T01:22:24Z</cp:lastPrinted>
  <dcterms:created xsi:type="dcterms:W3CDTF">2017-10-04T04:34:01Z</dcterms:created>
  <dcterms:modified xsi:type="dcterms:W3CDTF">2020-04-16T07:22:18Z</dcterms:modified>
</cp:coreProperties>
</file>