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9"/>
  </p:notesMasterIdLst>
  <p:handoutMasterIdLst>
    <p:handoutMasterId r:id="rId10"/>
  </p:handoutMasterIdLst>
  <p:sldIdLst>
    <p:sldId id="495" r:id="rId5"/>
    <p:sldId id="500" r:id="rId6"/>
    <p:sldId id="497" r:id="rId7"/>
    <p:sldId id="502" r:id="rId8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レイアウトサンプル" id="{AF6CC579-B67C-2844-BE25-84E40ED98AB0}">
          <p14:sldIdLst>
            <p14:sldId id="495"/>
            <p14:sldId id="500"/>
            <p14:sldId id="497"/>
            <p14:sldId id="5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3216" userDrawn="1">
          <p15:clr>
            <a:srgbClr val="A4A3A4"/>
          </p15:clr>
        </p15:guide>
        <p15:guide id="4" pos="6068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pos="4560" userDrawn="1">
          <p15:clr>
            <a:srgbClr val="A4A3A4"/>
          </p15:clr>
        </p15:guide>
        <p15:guide id="7" pos="4752" userDrawn="1">
          <p15:clr>
            <a:srgbClr val="A4A3A4"/>
          </p15:clr>
        </p15:guide>
        <p15:guide id="8" pos="1536" userDrawn="1">
          <p15:clr>
            <a:srgbClr val="A4A3A4"/>
          </p15:clr>
        </p15:guide>
        <p15:guide id="9" pos="1680" userDrawn="1">
          <p15:clr>
            <a:srgbClr val="A4A3A4"/>
          </p15:clr>
        </p15:guide>
        <p15:guide id="10" orient="horz" pos="4127" userDrawn="1">
          <p15:clr>
            <a:srgbClr val="A4A3A4"/>
          </p15:clr>
        </p15:guide>
        <p15:guide id="11" pos="2016" userDrawn="1">
          <p15:clr>
            <a:srgbClr val="A4A3A4"/>
          </p15:clr>
        </p15:guide>
        <p15:guide id="12" pos="2208" userDrawn="1">
          <p15:clr>
            <a:srgbClr val="A4A3A4"/>
          </p15:clr>
        </p15:guide>
        <p15:guide id="13" pos="4032" userDrawn="1">
          <p15:clr>
            <a:srgbClr val="A4A3A4"/>
          </p15:clr>
        </p15:guide>
        <p15:guide id="14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F"/>
    <a:srgbClr val="103185"/>
    <a:srgbClr val="DF637E"/>
    <a:srgbClr val="7EC4C1"/>
    <a:srgbClr val="E4E2ED"/>
    <a:srgbClr val="E57F95"/>
    <a:srgbClr val="FDF3B9"/>
    <a:srgbClr val="C9E7E7"/>
    <a:srgbClr val="EBE9F3"/>
    <a:srgbClr val="FED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34"/>
    <p:restoredTop sz="86395" autoAdjust="0"/>
  </p:normalViewPr>
  <p:slideViewPr>
    <p:cSldViewPr>
      <p:cViewPr varScale="1">
        <p:scale>
          <a:sx n="69" d="100"/>
          <a:sy n="69" d="100"/>
        </p:scale>
        <p:origin x="960" y="40"/>
      </p:cViewPr>
      <p:guideLst>
        <p:guide orient="horz" pos="1200"/>
        <p:guide pos="192"/>
        <p:guide pos="3216"/>
        <p:guide pos="6068"/>
        <p:guide pos="3024"/>
        <p:guide pos="4560"/>
        <p:guide pos="4752"/>
        <p:guide pos="1536"/>
        <p:guide pos="1680"/>
        <p:guide orient="horz" pos="4127"/>
        <p:guide pos="2016"/>
        <p:guide pos="2208"/>
        <p:guide pos="4032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634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8462B45-3B19-644E-AD02-C8057219CE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3D6E86-57B2-8C4B-A4A6-B815EB7B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00692-EAF4-2D4D-8CB7-4A95778DD0E4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B21570-7BD7-0C4B-8425-70205C7AD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85AC23-07E1-0E46-9EE9-96123763D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031F9-2228-CB40-9934-33F673688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3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A305E-D807-3946-A1A4-56C9B77AFB3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F3F95-1DE9-F948-9ABE-A8F6E5B81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0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5088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35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02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203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361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00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9906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4165600" y="3886200"/>
            <a:ext cx="5740400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7980" y="0"/>
            <a:ext cx="9923980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0281" y="5866857"/>
            <a:ext cx="3913874" cy="340093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800"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0019" y="4878176"/>
            <a:ext cx="222885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3" y="6469296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0"/>
            <a:ext cx="9897010" cy="1904457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227" y="3901925"/>
            <a:ext cx="9924453" cy="412805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858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600200" indent="0">
              <a:buNone/>
              <a:defRPr lang="ja-JP" altLang="en-US" sz="170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5638800" y="6379733"/>
            <a:ext cx="3851369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73" y="317901"/>
            <a:ext cx="4012995" cy="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371426" y="3027"/>
            <a:ext cx="7543800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2200" y="4042659"/>
            <a:ext cx="7534810" cy="412421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600" spc="150" smtClean="0">
                <a:solidFill>
                  <a:schemeClr val="tx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5715000" y="6469296"/>
            <a:ext cx="3813317" cy="173332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0710" y="6379365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447800"/>
            <a:ext cx="7534810" cy="2304191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/>
          <a:p>
            <a:pPr marL="0" lvl="0" defTabSz="45720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79525"/>
            <a:ext cx="9185828" cy="46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6040" y="427034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6228" y="6551316"/>
            <a:ext cx="3757975" cy="263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3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8" r:id="rId2"/>
    <p:sldLayoutId id="2147483699" r:id="rId3"/>
    <p:sldLayoutId id="2147483710" r:id="rId4"/>
    <p:sldLayoutId id="2147483711" r:id="rId5"/>
    <p:sldLayoutId id="2147483712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altLang="en-US" sz="1814" b="1" i="0" kern="1200" spc="272" dirty="0">
          <a:solidFill>
            <a:schemeClr val="bg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</p:titleStyle>
    <p:bodyStyle>
      <a:lvl1pPr marL="180975" indent="-180975" algn="l" defTabSz="914400" rtl="0" eaLnBrk="1" latinLnBrk="0" hangingPunct="1">
        <a:lnSpc>
          <a:spcPct val="130000"/>
        </a:lnSpc>
        <a:spcBef>
          <a:spcPts val="10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  <a:lvl2pPr marL="357188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2pPr>
      <a:lvl3pPr marL="627063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3pPr>
      <a:lvl4pPr marL="808038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4pPr>
      <a:lvl5pPr marL="984250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553B9-6D1C-184E-8AFB-6CEB1818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働き方改革関連法への対応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5D9AED-2D48-6D42-A03E-BD33E92BA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4B519411-C5E6-E348-9D5F-3379CBF19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200" y="827998"/>
            <a:ext cx="9907200" cy="61090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600" dirty="0" smtClean="0"/>
              <a:t>①</a:t>
            </a:r>
            <a:r>
              <a:rPr lang="ja-JP" altLang="en-US" sz="1600" b="1" dirty="0" smtClean="0"/>
              <a:t>年次有給休暇</a:t>
            </a:r>
            <a:r>
              <a:rPr lang="ja-JP" altLang="en-US" sz="1600" dirty="0" smtClean="0"/>
              <a:t>、②</a:t>
            </a:r>
            <a:r>
              <a:rPr lang="ja-JP" altLang="en-US" sz="1600" b="1" dirty="0" smtClean="0"/>
              <a:t>労働時間</a:t>
            </a:r>
            <a:r>
              <a:rPr lang="ja-JP" altLang="en-US" sz="1600" b="1" dirty="0"/>
              <a:t>把握</a:t>
            </a:r>
            <a:r>
              <a:rPr lang="ja-JP" altLang="en-US" sz="1600" dirty="0" smtClean="0"/>
              <a:t>、③</a:t>
            </a:r>
            <a:r>
              <a:rPr lang="ja-JP" altLang="en-US" sz="1600" b="1" dirty="0" smtClean="0"/>
              <a:t>割増賃金率引上げ</a:t>
            </a:r>
            <a:r>
              <a:rPr lang="ja-JP" altLang="en-US" sz="1600" dirty="0" smtClean="0"/>
              <a:t>への対応状況を確認</a:t>
            </a:r>
            <a:endParaRPr lang="en-US" altLang="ja-JP" sz="1600" b="1" dirty="0" smtClean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57199" y="3242180"/>
            <a:ext cx="7010401" cy="1368364"/>
            <a:chOff x="457199" y="3072246"/>
            <a:chExt cx="7010401" cy="1368364"/>
          </a:xfrm>
        </p:grpSpPr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8569347B-8A4C-9646-89AB-DDDCB8E6B339}"/>
                </a:ext>
              </a:extLst>
            </p:cNvPr>
            <p:cNvSpPr/>
            <p:nvPr/>
          </p:nvSpPr>
          <p:spPr>
            <a:xfrm>
              <a:off x="457199" y="3072246"/>
              <a:ext cx="1622241" cy="400313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txBody>
            <a:bodyPr anchor="ctr"/>
            <a:lstStyle/>
            <a:p>
              <a:pPr algn="ctr" defTabSz="591055">
                <a:lnSpc>
                  <a:spcPct val="130000"/>
                </a:lnSpc>
                <a:spcAft>
                  <a:spcPts val="796"/>
                </a:spcAft>
              </a:pPr>
              <a:r>
                <a:rPr lang="ja-JP" altLang="en-US" sz="1400" b="1" spc="239" dirty="0" smtClean="0">
                  <a:solidFill>
                    <a:schemeClr val="bg1"/>
                  </a:solidFill>
                  <a:latin typeface="+mn-ea"/>
                  <a:cs typeface="Noto Sans CJK JP DemiLight" charset="-128"/>
                </a:rPr>
                <a:t>労働時間把握</a:t>
              </a:r>
              <a:endParaRPr lang="ja-JP" altLang="en-US" sz="1400" b="1" spc="239" dirty="0">
                <a:solidFill>
                  <a:schemeClr val="bg1"/>
                </a:solidFill>
                <a:latin typeface="+mn-ea"/>
                <a:cs typeface="Noto Sans CJK JP DemiLight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BF3C642-8A86-5746-8D2F-F1857509C015}"/>
                </a:ext>
              </a:extLst>
            </p:cNvPr>
            <p:cNvSpPr/>
            <p:nvPr/>
          </p:nvSpPr>
          <p:spPr>
            <a:xfrm>
              <a:off x="718385" y="3581400"/>
              <a:ext cx="6749215" cy="8592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85750" indent="-285750">
                <a:lnSpc>
                  <a:spcPts val="2000"/>
                </a:lnSpc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労働日</a:t>
              </a:r>
              <a:r>
                <a:rPr lang="ja-JP" altLang="en-US" sz="1400" b="1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ごとの出退勤時刻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をタイムカード、パソコンの使用時間などで把握</a:t>
              </a:r>
              <a:endParaRPr lang="en-US" altLang="ja-JP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marL="285750" indent="-285750">
                <a:lnSpc>
                  <a:spcPts val="2000"/>
                </a:lnSpc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出勤簿への押印（労働者</a:t>
              </a:r>
              <a:r>
                <a:rPr lang="ja-JP" altLang="en-US" sz="14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認印や「出」スタンプなど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）、労働</a:t>
              </a:r>
              <a:r>
                <a:rPr lang="ja-JP" altLang="en-US" sz="14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時間数の記録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のみ（労働</a:t>
              </a:r>
              <a:r>
                <a:rPr lang="ja-JP" altLang="en-US" sz="14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実績が８時間の場合「８」と数字を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記入など）は法違反</a:t>
              </a:r>
              <a:endParaRPr lang="en-US" altLang="ja-JP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57200" y="5091709"/>
            <a:ext cx="9296400" cy="1458132"/>
            <a:chOff x="457200" y="4774996"/>
            <a:chExt cx="9296400" cy="1458132"/>
          </a:xfrm>
        </p:grpSpPr>
        <p:sp>
          <p:nvSpPr>
            <p:cNvPr id="13" name="角丸四角形 12">
              <a:extLst>
                <a:ext uri="{FF2B5EF4-FFF2-40B4-BE49-F238E27FC236}">
                  <a16:creationId xmlns:a16="http://schemas.microsoft.com/office/drawing/2014/main" id="{8569347B-8A4C-9646-89AB-DDDCB8E6B339}"/>
                </a:ext>
              </a:extLst>
            </p:cNvPr>
            <p:cNvSpPr/>
            <p:nvPr/>
          </p:nvSpPr>
          <p:spPr>
            <a:xfrm>
              <a:off x="457200" y="4774996"/>
              <a:ext cx="2057400" cy="394874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txBody>
            <a:bodyPr anchor="ctr"/>
            <a:lstStyle/>
            <a:p>
              <a:pPr algn="ctr" defTabSz="591055">
                <a:lnSpc>
                  <a:spcPct val="130000"/>
                </a:lnSpc>
                <a:spcAft>
                  <a:spcPts val="796"/>
                </a:spcAft>
              </a:pPr>
              <a:r>
                <a:rPr lang="ja-JP" altLang="en-US" sz="1400" b="1" spc="239" dirty="0" smtClean="0">
                  <a:solidFill>
                    <a:schemeClr val="bg1"/>
                  </a:solidFill>
                  <a:latin typeface="+mn-ea"/>
                  <a:cs typeface="Noto Sans CJK JP DemiLight" charset="-128"/>
                </a:rPr>
                <a:t>割増賃金率引上げ</a:t>
              </a:r>
              <a:endParaRPr lang="ja-JP" altLang="en-US" sz="1400" b="1" spc="239" dirty="0">
                <a:solidFill>
                  <a:schemeClr val="bg1"/>
                </a:solidFill>
                <a:latin typeface="+mn-ea"/>
                <a:cs typeface="Noto Sans CJK JP DemiLight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BF3C642-8A86-5746-8D2F-F1857509C015}"/>
                </a:ext>
              </a:extLst>
            </p:cNvPr>
            <p:cNvSpPr/>
            <p:nvPr/>
          </p:nvSpPr>
          <p:spPr>
            <a:xfrm>
              <a:off x="718385" y="5284150"/>
              <a:ext cx="9035215" cy="9489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85750" indent="-285750">
                <a:lnSpc>
                  <a:spcPts val="2000"/>
                </a:lnSpc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中小企業に対する適用猶予が廃止</a:t>
              </a:r>
              <a:endParaRPr lang="en-US" altLang="ja-JP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marL="285750" indent="-285750">
                <a:lnSpc>
                  <a:spcPts val="2000"/>
                </a:lnSpc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企業規模を問わず</a:t>
              </a:r>
              <a:r>
                <a:rPr lang="ja-JP" altLang="en-US" sz="1400" b="1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月</a:t>
              </a:r>
              <a:r>
                <a:rPr lang="en-US" altLang="ja-JP" sz="1400" b="1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60</a:t>
              </a:r>
              <a:r>
                <a:rPr lang="ja-JP" altLang="en-US" sz="1400" b="1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時間超の時間外労働の割増賃金率は</a:t>
              </a:r>
              <a:r>
                <a:rPr lang="en-US" altLang="ja-JP" sz="1400" b="1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50</a:t>
              </a:r>
              <a:r>
                <a:rPr lang="ja-JP" altLang="en-US" sz="1400" b="1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％</a:t>
              </a:r>
              <a:endParaRPr lang="en-US" altLang="ja-JP" sz="14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marL="285750" indent="-285750">
                <a:lnSpc>
                  <a:spcPts val="2000"/>
                </a:lnSpc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月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60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時間超の割増賃金率、１か月の起算日は就業規則に記載（</a:t>
              </a:r>
              <a:r>
                <a:rPr lang="ja-JP" altLang="en-US" sz="1400" b="1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就業規則の変更手続が必要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）</a:t>
              </a:r>
              <a:endParaRPr lang="en-US" altLang="ja-JP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8569347B-8A4C-9646-89AB-DDDCB8E6B339}"/>
                </a:ext>
              </a:extLst>
            </p:cNvPr>
            <p:cNvSpPr/>
            <p:nvPr/>
          </p:nvSpPr>
          <p:spPr>
            <a:xfrm>
              <a:off x="2545080" y="4774996"/>
              <a:ext cx="2407920" cy="394874"/>
            </a:xfrm>
            <a:prstGeom prst="roundRect">
              <a:avLst>
                <a:gd name="adj" fmla="val 0"/>
              </a:avLst>
            </a:prstGeom>
            <a:solidFill>
              <a:srgbClr val="DF637E"/>
            </a:solidFill>
            <a:ln w="76200">
              <a:solidFill>
                <a:schemeClr val="bg1"/>
              </a:solidFill>
            </a:ln>
          </p:spPr>
          <p:txBody>
            <a:bodyPr anchor="ctr"/>
            <a:lstStyle/>
            <a:p>
              <a:pPr algn="ctr" defTabSz="591055">
                <a:lnSpc>
                  <a:spcPct val="130000"/>
                </a:lnSpc>
                <a:spcAft>
                  <a:spcPts val="796"/>
                </a:spcAft>
              </a:pPr>
              <a:r>
                <a:rPr lang="en-US" altLang="ja-JP" sz="1400" b="1" spc="239" dirty="0" smtClean="0">
                  <a:solidFill>
                    <a:schemeClr val="bg1"/>
                  </a:solidFill>
                  <a:latin typeface="+mn-ea"/>
                  <a:cs typeface="Noto Sans CJK JP DemiLight" charset="-128"/>
                </a:rPr>
                <a:t>2023</a:t>
              </a:r>
              <a:r>
                <a:rPr lang="ja-JP" altLang="en-US" sz="1400" b="1" spc="239" dirty="0" smtClean="0">
                  <a:solidFill>
                    <a:schemeClr val="bg1"/>
                  </a:solidFill>
                  <a:latin typeface="+mn-ea"/>
                  <a:cs typeface="Noto Sans CJK JP DemiLight" charset="-128"/>
                </a:rPr>
                <a:t>年</a:t>
              </a:r>
              <a:r>
                <a:rPr lang="en-US" altLang="ja-JP" sz="1400" b="1" spc="239" dirty="0" smtClean="0">
                  <a:solidFill>
                    <a:schemeClr val="bg1"/>
                  </a:solidFill>
                  <a:latin typeface="+mn-ea"/>
                  <a:cs typeface="Noto Sans CJK JP DemiLight" charset="-128"/>
                </a:rPr>
                <a:t>4</a:t>
              </a:r>
              <a:r>
                <a:rPr lang="ja-JP" altLang="en-US" sz="1400" b="1" spc="239" dirty="0" smtClean="0">
                  <a:solidFill>
                    <a:schemeClr val="bg1"/>
                  </a:solidFill>
                  <a:latin typeface="+mn-ea"/>
                  <a:cs typeface="Noto Sans CJK JP DemiLight" charset="-128"/>
                </a:rPr>
                <a:t>月１日改正</a:t>
              </a:r>
              <a:endParaRPr lang="ja-JP" altLang="en-US" sz="1400" b="1" spc="239" dirty="0">
                <a:solidFill>
                  <a:schemeClr val="bg1"/>
                </a:solidFill>
                <a:latin typeface="+mn-ea"/>
                <a:cs typeface="Noto Sans CJK JP DemiLight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79240" y="1506996"/>
            <a:ext cx="9296400" cy="1458132"/>
            <a:chOff x="479240" y="1458023"/>
            <a:chExt cx="9296400" cy="1458132"/>
          </a:xfrm>
        </p:grpSpPr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8569347B-8A4C-9646-89AB-DDDCB8E6B339}"/>
                </a:ext>
              </a:extLst>
            </p:cNvPr>
            <p:cNvSpPr/>
            <p:nvPr/>
          </p:nvSpPr>
          <p:spPr>
            <a:xfrm>
              <a:off x="479240" y="1458023"/>
              <a:ext cx="1600200" cy="394874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txBody>
            <a:bodyPr anchor="ctr"/>
            <a:lstStyle/>
            <a:p>
              <a:pPr algn="ctr" defTabSz="591055">
                <a:lnSpc>
                  <a:spcPct val="130000"/>
                </a:lnSpc>
                <a:spcAft>
                  <a:spcPts val="796"/>
                </a:spcAft>
              </a:pPr>
              <a:r>
                <a:rPr lang="ja-JP" altLang="en-US" sz="1400" b="1" spc="239" dirty="0" smtClean="0">
                  <a:solidFill>
                    <a:schemeClr val="bg1"/>
                  </a:solidFill>
                  <a:latin typeface="+mn-ea"/>
                  <a:cs typeface="Noto Sans CJK JP DemiLight" charset="-128"/>
                </a:rPr>
                <a:t>年次有給</a:t>
              </a:r>
              <a:r>
                <a:rPr lang="ja-JP" altLang="en-US" sz="1400" b="1" spc="239" dirty="0">
                  <a:solidFill>
                    <a:schemeClr val="bg1"/>
                  </a:solidFill>
                  <a:latin typeface="+mn-ea"/>
                  <a:cs typeface="Noto Sans CJK JP DemiLight" charset="-128"/>
                </a:rPr>
                <a:t>休暇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BF3C642-8A86-5746-8D2F-F1857509C015}"/>
                </a:ext>
              </a:extLst>
            </p:cNvPr>
            <p:cNvSpPr/>
            <p:nvPr/>
          </p:nvSpPr>
          <p:spPr>
            <a:xfrm>
              <a:off x="740425" y="1967177"/>
              <a:ext cx="9035215" cy="9489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85750" indent="-285750">
                <a:lnSpc>
                  <a:spcPts val="2000"/>
                </a:lnSpc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b="1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年５日の年次有給休暇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の取得義務付け（年休付与日から１年以内に取得）</a:t>
              </a:r>
              <a:endParaRPr lang="en-US" altLang="ja-JP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marL="285750" indent="-285750">
                <a:lnSpc>
                  <a:spcPts val="2000"/>
                </a:lnSpc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パート、アルバイトであっても、年次有給休暇は付与する必要あり</a:t>
              </a:r>
              <a:endParaRPr lang="en-US" altLang="ja-JP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marL="285750" indent="-285750">
                <a:lnSpc>
                  <a:spcPts val="2000"/>
                </a:lnSpc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パート、アルバイトであっても、年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10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日以上付与の場合は年５日の取得義務付けの対象</a:t>
              </a:r>
              <a:endParaRPr lang="en-US" altLang="ja-JP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9" t="13342" r="27841" b="5851"/>
            <a:stretch/>
          </p:blipFill>
          <p:spPr bwMode="auto">
            <a:xfrm>
              <a:off x="8346671" y="1458023"/>
              <a:ext cx="1010992" cy="1440000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t="9381" r="28301" b="3569"/>
          <a:stretch/>
        </p:blipFill>
        <p:spPr bwMode="auto">
          <a:xfrm>
            <a:off x="8351752" y="3288465"/>
            <a:ext cx="1002749" cy="1440000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71" y="5100775"/>
            <a:ext cx="996923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9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553B9-6D1C-184E-8AFB-6CEB1818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支援策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5D9AED-2D48-6D42-A03E-BD33E92BA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00" y="1428231"/>
            <a:ext cx="3780000" cy="5348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28231"/>
            <a:ext cx="3780000" cy="5348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4B519411-C5E6-E348-9D5F-3379CBF19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200" y="827998"/>
            <a:ext cx="9907200" cy="592434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600" b="1" dirty="0" smtClean="0"/>
              <a:t>助成金、ポータルサイト、セミナー</a:t>
            </a:r>
            <a:r>
              <a:rPr lang="ja-JP" altLang="en-US" sz="1600" dirty="0" smtClean="0"/>
              <a:t>や</a:t>
            </a:r>
            <a:r>
              <a:rPr lang="ja-JP" altLang="en-US" sz="1600" b="1" dirty="0" smtClean="0"/>
              <a:t>コンサルティング</a:t>
            </a:r>
            <a:r>
              <a:rPr lang="ja-JP" altLang="en-US" sz="1600" dirty="0" smtClean="0"/>
              <a:t>の活用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3962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553B9-6D1C-184E-8AFB-6CEB1818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支援策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5D9AED-2D48-6D42-A03E-BD33E92BA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6875" t="22656" r="13125" b="13281"/>
          <a:stretch/>
        </p:blipFill>
        <p:spPr>
          <a:xfrm>
            <a:off x="243932" y="2817817"/>
            <a:ext cx="4388935" cy="2811661"/>
          </a:xfrm>
          <a:prstGeom prst="rect">
            <a:avLst/>
          </a:prstGeom>
        </p:spPr>
      </p:pic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4B519411-C5E6-E348-9D5F-3379CBF19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200" y="827998"/>
            <a:ext cx="9907200" cy="116182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600" dirty="0" smtClean="0"/>
              <a:t>北海道最低賃金は</a:t>
            </a:r>
            <a:r>
              <a:rPr lang="ja-JP" altLang="en-US" sz="1600" b="1" dirty="0" smtClean="0"/>
              <a:t>近年大幅に引上げ</a:t>
            </a:r>
            <a:r>
              <a:rPr lang="ja-JP" altLang="en-US" sz="1600" dirty="0" smtClean="0"/>
              <a:t>の傾向</a:t>
            </a:r>
            <a:endParaRPr lang="en-US" altLang="ja-JP" sz="16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600" dirty="0" smtClean="0"/>
              <a:t>フルタイムで月給換算の場合、</a:t>
            </a:r>
            <a:r>
              <a:rPr lang="ja-JP" altLang="en-US" sz="1600" b="1" dirty="0" smtClean="0"/>
              <a:t>約</a:t>
            </a:r>
            <a:r>
              <a:rPr lang="en-US" altLang="ja-JP" sz="1600" b="1" dirty="0" smtClean="0"/>
              <a:t>16</a:t>
            </a:r>
            <a:r>
              <a:rPr lang="ja-JP" altLang="en-US" sz="1600" b="1" dirty="0"/>
              <a:t>万</a:t>
            </a:r>
            <a:r>
              <a:rPr lang="ja-JP" altLang="en-US" sz="1600" b="1" dirty="0" smtClean="0"/>
              <a:t>円の支払い</a:t>
            </a:r>
            <a:r>
              <a:rPr lang="ja-JP" altLang="en-US" sz="1600" dirty="0" smtClean="0"/>
              <a:t>が必要</a:t>
            </a:r>
            <a:endParaRPr lang="en-US" altLang="ja-JP" sz="16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6250" t="22656" r="21858" b="25782"/>
          <a:stretch/>
        </p:blipFill>
        <p:spPr>
          <a:xfrm>
            <a:off x="5105400" y="2817817"/>
            <a:ext cx="4648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553B9-6D1C-184E-8AFB-6CEB1818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支援策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5D9AED-2D48-6D42-A03E-BD33E92BA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4B519411-C5E6-E348-9D5F-3379CBF19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200" y="827998"/>
            <a:ext cx="9907200" cy="592434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600" b="1" dirty="0" smtClean="0"/>
              <a:t>業務改善助成金を活用</a:t>
            </a:r>
            <a:r>
              <a:rPr lang="ja-JP" altLang="en-US" sz="1600" dirty="0" smtClean="0"/>
              <a:t>して、生産性向上のための設備投資、事業場内最低賃金引上げを</a:t>
            </a:r>
            <a:endParaRPr lang="en-US" altLang="ja-JP" sz="1600" dirty="0" smtClean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9981D4-1C06-7440-8598-E31884243275}"/>
              </a:ext>
            </a:extLst>
          </p:cNvPr>
          <p:cNvSpPr/>
          <p:nvPr/>
        </p:nvSpPr>
        <p:spPr>
          <a:xfrm>
            <a:off x="314960" y="1643297"/>
            <a:ext cx="599440" cy="296608"/>
          </a:xfrm>
          <a:prstGeom prst="rect">
            <a:avLst/>
          </a:prstGeom>
          <a:solidFill>
            <a:srgbClr val="10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ja-JP" altLang="en-US" sz="1432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事例</a:t>
            </a:r>
            <a:endParaRPr lang="ja-JP" altLang="en-US" sz="1432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1143000" y="1683425"/>
            <a:ext cx="9035215" cy="25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700"/>
              </a:spcAft>
            </a:pPr>
            <a:r>
              <a:rPr lang="ja-JP" altLang="en-US" sz="15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巡回や介助を効率化する機器</a:t>
            </a: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と、</a:t>
            </a:r>
            <a:r>
              <a:rPr lang="ja-JP" altLang="en-US" sz="15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新たな福祉車両の導入</a:t>
            </a: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により業務負担を軽減</a:t>
            </a:r>
            <a:r>
              <a:rPr lang="en-US" altLang="ja-JP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従業員数</a:t>
            </a:r>
            <a:r>
              <a:rPr lang="en-US" altLang="ja-JP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16</a:t>
            </a: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名</a:t>
            </a:r>
            <a:r>
              <a:rPr lang="en-US" altLang="ja-JP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8569347B-8A4C-9646-89AB-DDDCB8E6B339}"/>
              </a:ext>
            </a:extLst>
          </p:cNvPr>
          <p:cNvSpPr/>
          <p:nvPr/>
        </p:nvSpPr>
        <p:spPr>
          <a:xfrm>
            <a:off x="434181" y="2212169"/>
            <a:ext cx="1417637" cy="394874"/>
          </a:xfrm>
          <a:prstGeom prst="roundRect">
            <a:avLst>
              <a:gd name="adj" fmla="val 0"/>
            </a:avLst>
          </a:prstGeom>
          <a:solidFill>
            <a:srgbClr val="005CAF"/>
          </a:solidFill>
          <a:ln w="76200">
            <a:solidFill>
              <a:schemeClr val="bg1"/>
            </a:solidFill>
          </a:ln>
        </p:spPr>
        <p:txBody>
          <a:bodyPr anchor="ctr"/>
          <a:lstStyle/>
          <a:p>
            <a:pPr algn="ctr" defTabSz="591055">
              <a:lnSpc>
                <a:spcPct val="130000"/>
              </a:lnSpc>
              <a:spcAft>
                <a:spcPts val="796"/>
              </a:spcAft>
            </a:pPr>
            <a:r>
              <a:rPr lang="ja-JP" altLang="en-US" sz="1400" b="1" spc="239" dirty="0">
                <a:solidFill>
                  <a:schemeClr val="bg1"/>
                </a:solidFill>
                <a:latin typeface="+mn-ea"/>
                <a:cs typeface="Noto Sans CJK JP DemiLight" charset="-128"/>
              </a:rPr>
              <a:t>課題</a:t>
            </a:r>
            <a:r>
              <a:rPr lang="ja-JP" altLang="en-US" sz="1400" b="1" spc="239" dirty="0" smtClean="0">
                <a:solidFill>
                  <a:schemeClr val="bg1"/>
                </a:solidFill>
                <a:latin typeface="+mn-ea"/>
                <a:cs typeface="Noto Sans CJK JP DemiLight" charset="-128"/>
              </a:rPr>
              <a:t>と対応</a:t>
            </a:r>
            <a:endParaRPr lang="ja-JP" altLang="en-US" sz="1400" b="1" spc="239" dirty="0">
              <a:solidFill>
                <a:schemeClr val="bg1"/>
              </a:solidFill>
              <a:latin typeface="+mn-ea"/>
              <a:cs typeface="Noto Sans CJK JP DemiLight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761999" y="2688395"/>
            <a:ext cx="9035215" cy="948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700"/>
              </a:spcAft>
            </a:pP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・利用者の睡眠状態などが事務室から把握できない</a:t>
            </a:r>
            <a:endParaRPr lang="en-US" altLang="ja-JP" sz="15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2000"/>
              </a:lnSpc>
              <a:spcAft>
                <a:spcPts val="700"/>
              </a:spcAft>
            </a:pP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・トイレや入浴介助の際に職員の待機時間が長い</a:t>
            </a:r>
            <a:endParaRPr lang="en-US" altLang="ja-JP" sz="15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2000"/>
              </a:lnSpc>
              <a:spcAft>
                <a:spcPts val="700"/>
              </a:spcAft>
            </a:pP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・福祉車両が小さく、車いすの種類によっては載せられない</a:t>
            </a:r>
            <a:endParaRPr lang="en-US" altLang="ja-JP" sz="15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8569347B-8A4C-9646-89AB-DDDCB8E6B339}"/>
              </a:ext>
            </a:extLst>
          </p:cNvPr>
          <p:cNvSpPr/>
          <p:nvPr/>
        </p:nvSpPr>
        <p:spPr>
          <a:xfrm>
            <a:off x="434181" y="3844594"/>
            <a:ext cx="1166019" cy="394874"/>
          </a:xfrm>
          <a:prstGeom prst="roundRect">
            <a:avLst>
              <a:gd name="adj" fmla="val 0"/>
            </a:avLst>
          </a:prstGeom>
          <a:solidFill>
            <a:srgbClr val="005CAF"/>
          </a:solidFill>
          <a:ln w="76200">
            <a:solidFill>
              <a:schemeClr val="bg1"/>
            </a:solidFill>
          </a:ln>
        </p:spPr>
        <p:txBody>
          <a:bodyPr anchor="ctr"/>
          <a:lstStyle/>
          <a:p>
            <a:pPr algn="ctr" defTabSz="591055">
              <a:lnSpc>
                <a:spcPct val="130000"/>
              </a:lnSpc>
              <a:spcAft>
                <a:spcPts val="796"/>
              </a:spcAft>
            </a:pPr>
            <a:r>
              <a:rPr lang="ja-JP" altLang="en-US" sz="1400" b="1" spc="239" dirty="0" smtClean="0">
                <a:solidFill>
                  <a:schemeClr val="bg1"/>
                </a:solidFill>
                <a:latin typeface="+mn-ea"/>
                <a:cs typeface="Noto Sans CJK JP DemiLight" charset="-128"/>
              </a:rPr>
              <a:t>実施内容</a:t>
            </a:r>
            <a:endParaRPr lang="ja-JP" altLang="en-US" sz="1400" b="1" spc="239" dirty="0">
              <a:solidFill>
                <a:schemeClr val="bg1"/>
              </a:solidFill>
              <a:latin typeface="+mn-ea"/>
              <a:cs typeface="Noto Sans CJK JP DemiLight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762000" y="4320820"/>
            <a:ext cx="7391400" cy="859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2563" indent="-182563">
              <a:lnSpc>
                <a:spcPts val="2000"/>
              </a:lnSpc>
              <a:spcAft>
                <a:spcPts val="700"/>
              </a:spcAft>
            </a:pP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・ベッドセンサー、ワイヤレスコールの導入で遠隔でのモニター管理が可能になり、巡回や介助が１日の合計で</a:t>
            </a:r>
            <a:r>
              <a:rPr lang="ja-JP" altLang="en-US" sz="15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約６時間削減</a:t>
            </a:r>
            <a:endParaRPr lang="en-US" altLang="ja-JP" sz="15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2000"/>
              </a:lnSpc>
              <a:spcAft>
                <a:spcPts val="700"/>
              </a:spcAft>
            </a:pP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・どのような車いすでも電動で１人で車両に載せられるようになった</a:t>
            </a:r>
            <a:endParaRPr lang="en-US" altLang="ja-JP" sz="15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8569347B-8A4C-9646-89AB-DDDCB8E6B339}"/>
              </a:ext>
            </a:extLst>
          </p:cNvPr>
          <p:cNvSpPr/>
          <p:nvPr/>
        </p:nvSpPr>
        <p:spPr>
          <a:xfrm>
            <a:off x="434181" y="5507115"/>
            <a:ext cx="708819" cy="394874"/>
          </a:xfrm>
          <a:prstGeom prst="roundRect">
            <a:avLst>
              <a:gd name="adj" fmla="val 0"/>
            </a:avLst>
          </a:prstGeom>
          <a:solidFill>
            <a:srgbClr val="005CAF"/>
          </a:solidFill>
          <a:ln w="76200">
            <a:solidFill>
              <a:schemeClr val="bg1"/>
            </a:solidFill>
          </a:ln>
        </p:spPr>
        <p:txBody>
          <a:bodyPr anchor="ctr"/>
          <a:lstStyle/>
          <a:p>
            <a:pPr algn="ctr" defTabSz="591055">
              <a:lnSpc>
                <a:spcPct val="130000"/>
              </a:lnSpc>
              <a:spcAft>
                <a:spcPts val="796"/>
              </a:spcAft>
            </a:pPr>
            <a:r>
              <a:rPr lang="ja-JP" altLang="en-US" sz="1400" b="1" spc="239" dirty="0" smtClean="0">
                <a:solidFill>
                  <a:schemeClr val="bg1"/>
                </a:solidFill>
                <a:latin typeface="+mn-ea"/>
                <a:cs typeface="Noto Sans CJK JP DemiLight" charset="-128"/>
              </a:rPr>
              <a:t>成果</a:t>
            </a:r>
            <a:endParaRPr lang="ja-JP" altLang="en-US" sz="1400" b="1" spc="239" dirty="0">
              <a:solidFill>
                <a:schemeClr val="bg1"/>
              </a:solidFill>
              <a:latin typeface="+mn-ea"/>
              <a:cs typeface="Noto Sans CJK JP DemiLight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762000" y="6018072"/>
            <a:ext cx="8489950" cy="60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2563" indent="-182563">
              <a:lnSpc>
                <a:spcPts val="2000"/>
              </a:lnSpc>
              <a:spcAft>
                <a:spcPts val="700"/>
              </a:spcAft>
            </a:pP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・巡回や介護等の効率化により生産性が向上</a:t>
            </a:r>
            <a:endParaRPr lang="en-US" altLang="ja-JP" sz="15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82563" indent="-182563">
              <a:lnSpc>
                <a:spcPts val="2000"/>
              </a:lnSpc>
              <a:spcAft>
                <a:spcPts val="700"/>
              </a:spcAft>
            </a:pPr>
            <a:r>
              <a:rPr lang="ja-JP" altLang="en-US" sz="15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・従業員の時間給（事業場内最低賃金）を</a:t>
            </a:r>
            <a:r>
              <a:rPr lang="en-US" altLang="ja-JP" sz="15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134</a:t>
            </a:r>
            <a:r>
              <a:rPr lang="ja-JP" altLang="en-US" sz="1500" b="1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円引上げ</a:t>
            </a:r>
            <a:endParaRPr lang="en-US" altLang="ja-JP" sz="1500" b="1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9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Co-color">
      <a:dk1>
        <a:srgbClr val="000000"/>
      </a:dk1>
      <a:lt1>
        <a:srgbClr val="FFFFFF"/>
      </a:lt1>
      <a:dk2>
        <a:srgbClr val="103185"/>
      </a:dk2>
      <a:lt2>
        <a:srgbClr val="E4E2ED"/>
      </a:lt2>
      <a:accent1>
        <a:srgbClr val="005CAF"/>
      </a:accent1>
      <a:accent2>
        <a:srgbClr val="DB4D6D"/>
      </a:accent2>
      <a:accent3>
        <a:srgbClr val="66BAB7"/>
      </a:accent3>
      <a:accent4>
        <a:srgbClr val="FEDFE1"/>
      </a:accent4>
      <a:accent5>
        <a:srgbClr val="C9E7E7"/>
      </a:accent5>
      <a:accent6>
        <a:srgbClr val="FDF3B9"/>
      </a:accent6>
      <a:hlink>
        <a:srgbClr val="00489E"/>
      </a:hlink>
      <a:folHlink>
        <a:srgbClr val="00489E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kumimoji="1" sz="12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buClr>
            <a:schemeClr val="tx2"/>
          </a:buClr>
          <a:defRPr kumimoji="1"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3F0D3CB47D0F40B688D5301E36CDE4" ma:contentTypeVersion="10" ma:contentTypeDescription="新しいドキュメントを作成します。" ma:contentTypeScope="" ma:versionID="73052524deda3e9b18f62a56b40a3f8d">
  <xsd:schema xmlns:xsd="http://www.w3.org/2001/XMLSchema" xmlns:xs="http://www.w3.org/2001/XMLSchema" xmlns:p="http://schemas.microsoft.com/office/2006/metadata/properties" xmlns:ns2="9e542ebf-0f02-4a5b-a3c6-60cb080530a7" targetNamespace="http://schemas.microsoft.com/office/2006/metadata/properties" ma:root="true" ma:fieldsID="2eb0a2b56d81a1b8855d252ab4930b51" ns2:_="">
    <xsd:import namespace="9e542ebf-0f02-4a5b-a3c6-60cb08053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2ebf-0f02-4a5b-a3c6-60cb08053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9FB2F-0580-4DD5-A697-9CFC7FCAC992}">
  <ds:schemaRefs>
    <ds:schemaRef ds:uri="9e542ebf-0f02-4a5b-a3c6-60cb080530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CEF1F3-83CB-4ED3-A3F4-8761232B342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e542ebf-0f02-4a5b-a3c6-60cb080530a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D4CDE8-92CA-4D90-A2A1-0EC09C4082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13904</TotalTime>
  <Words>410</Words>
  <Application>Microsoft Office PowerPoint</Application>
  <PresentationFormat>A4 210 x 297 mm</PresentationFormat>
  <Paragraphs>37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Noto Sans CJK JP DemiLight</vt:lpstr>
      <vt:lpstr>Meiryo</vt:lpstr>
      <vt:lpstr>Meiryo</vt:lpstr>
      <vt:lpstr>游ゴシック</vt:lpstr>
      <vt:lpstr>Arial</vt:lpstr>
      <vt:lpstr>Wingdings</vt:lpstr>
      <vt:lpstr>Office テーマ</vt:lpstr>
      <vt:lpstr>働き方改革関連法への対応</vt:lpstr>
      <vt:lpstr>支援策</vt:lpstr>
      <vt:lpstr>支援策</vt:lpstr>
      <vt:lpstr>支援策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橋本良太</dc:creator>
  <cp:lastModifiedBy>user</cp:lastModifiedBy>
  <cp:revision>536</cp:revision>
  <cp:lastPrinted>2022-10-11T00:52:10Z</cp:lastPrinted>
  <dcterms:created xsi:type="dcterms:W3CDTF">2021-01-07T10:15:48Z</dcterms:created>
  <dcterms:modified xsi:type="dcterms:W3CDTF">2022-10-25T04:24:09Z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0x010100573F0D3CB47D0F40B688D5301E36CDE4</vt:lpwstr>
  </property>
</Properties>
</file>