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0"/>
  </p:notesMasterIdLst>
  <p:handoutMasterIdLst>
    <p:handoutMasterId r:id="rId11"/>
  </p:handoutMasterIdLst>
  <p:sldIdLst>
    <p:sldId id="468" r:id="rId5"/>
    <p:sldId id="490" r:id="rId6"/>
    <p:sldId id="494" r:id="rId7"/>
    <p:sldId id="499" r:id="rId8"/>
    <p:sldId id="496" r:id="rId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68"/>
            <p14:sldId id="490"/>
            <p14:sldId id="494"/>
            <p14:sldId id="499"/>
            <p14:sldId id="496"/>
          </p14:sldIdLst>
        </p14:section>
      </p14:sectionLst>
    </p:ext>
    <p:ext uri="{EFAFB233-063F-42B5-8137-9DF3F51BA10A}">
      <p15:sldGuideLst xmlns:p15="http://schemas.microsoft.com/office/powerpoint/2012/main">
        <p15:guide id="1" orient="horz" pos="1200"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52" userDrawn="1">
          <p15:clr>
            <a:srgbClr val="A4A3A4"/>
          </p15:clr>
        </p15:guide>
        <p15:guide id="8" pos="1536" userDrawn="1">
          <p15:clr>
            <a:srgbClr val="A4A3A4"/>
          </p15:clr>
        </p15:guide>
        <p15:guide id="9" pos="1680"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32"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F"/>
    <a:srgbClr val="103185"/>
    <a:srgbClr val="DF637E"/>
    <a:srgbClr val="7EC4C1"/>
    <a:srgbClr val="E4E2ED"/>
    <a:srgbClr val="E57F95"/>
    <a:srgbClr val="FDF3B9"/>
    <a:srgbClr val="C9E7E7"/>
    <a:srgbClr val="EBE9F3"/>
    <a:srgbClr val="FED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4"/>
    <p:restoredTop sz="86395" autoAdjust="0"/>
  </p:normalViewPr>
  <p:slideViewPr>
    <p:cSldViewPr>
      <p:cViewPr varScale="1">
        <p:scale>
          <a:sx n="69" d="100"/>
          <a:sy n="69" d="100"/>
        </p:scale>
        <p:origin x="960" y="40"/>
      </p:cViewPr>
      <p:guideLst>
        <p:guide orient="horz" pos="1200"/>
        <p:guide pos="192"/>
        <p:guide pos="3216"/>
        <p:guide pos="6068"/>
        <p:guide pos="3024"/>
        <p:guide pos="4560"/>
        <p:guide pos="4752"/>
        <p:guide pos="1536"/>
        <p:guide pos="1680"/>
        <p:guide orient="horz" pos="4127"/>
        <p:guide pos="2016"/>
        <p:guide pos="2208"/>
        <p:guide pos="4032"/>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DL32000001\users32\0106_&#24111;&#24195;&#21172;&#20685;&#22522;&#28310;&#30435;&#30563;&#32626;\&#9312;&#30435;&#30563;&#35506;\100%20&#30435;&#30563;&#20418;&#20849;&#36890;\150%20&#38598;&#22243;&#25351;&#23566;\R04\20221014&#20171;&#35703;&#20107;&#26989;&#32773;&#38598;&#22243;&#25351;&#23566;(&#24111;&#24195;&#20445;&#20581;&#25152;&#20027;&#20652;)\20221014&#35500;&#26126;&#36039;&#26009;&#12464;&#12521;&#12501;&#20316;&#25104;&#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DL32000001\users32\0106_&#24111;&#24195;&#21172;&#20685;&#22522;&#28310;&#30435;&#30563;&#32626;\&#9312;&#30435;&#30563;&#35506;\100%20&#30435;&#30563;&#20418;&#20849;&#36890;\150%20&#38598;&#22243;&#25351;&#23566;\R04\20221014&#20171;&#35703;&#20107;&#26989;&#32773;&#38598;&#22243;&#25351;&#23566;(&#24111;&#24195;&#20445;&#20581;&#25152;&#20027;&#20652;)\&#30456;&#35527;&#29366;&#27841;&#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DL32000001\users32\0106_&#24111;&#24195;&#21172;&#20685;&#22522;&#28310;&#30435;&#30563;&#32626;\&#9312;&#30435;&#30563;&#35506;\100%20&#30435;&#30563;&#20418;&#20849;&#36890;\150%20&#38598;&#22243;&#25351;&#23566;\R04\20221014&#20171;&#35703;&#20107;&#26989;&#32773;&#38598;&#22243;&#25351;&#23566;(&#24111;&#24195;&#20445;&#20581;&#25152;&#20027;&#20652;)\20221014&#35500;&#26126;&#36039;&#26009;&#12464;&#12521;&#12501;&#20316;&#25104;&#299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DL32000001\users32\0106_&#24111;&#24195;&#21172;&#20685;&#22522;&#28310;&#30435;&#30563;&#32626;\&#9312;&#30435;&#30563;&#35506;\100%20&#30435;&#30563;&#20418;&#20849;&#36890;\150%20&#38598;&#22243;&#25351;&#23566;\R04\20221014&#20171;&#35703;&#20107;&#26989;&#32773;&#38598;&#22243;&#25351;&#23566;(&#24111;&#24195;&#20445;&#20581;&#25152;&#20027;&#20652;)\20221014&#35500;&#26126;&#36039;&#26009;&#12464;&#12521;&#12501;&#20316;&#25104;&#299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DL32000001\users32\0106_&#24111;&#24195;&#21172;&#20685;&#22522;&#28310;&#30435;&#30563;&#32626;\&#9312;&#30435;&#30563;&#35506;\100%20&#30435;&#30563;&#20418;&#20849;&#36890;\150%20&#38598;&#22243;&#25351;&#23566;\R04\20221014&#20171;&#35703;&#20107;&#26989;&#32773;&#38598;&#22243;&#25351;&#23566;(&#24111;&#24195;&#20445;&#20581;&#25152;&#20027;&#20652;)\20221014&#35500;&#26126;&#36039;&#26009;&#12464;&#12521;&#12501;&#20316;&#25104;&#2999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DL32000001\users32\0106_&#24111;&#24195;&#21172;&#20685;&#22522;&#28310;&#30435;&#30563;&#32626;\&#9312;&#30435;&#30563;&#35506;\100%20&#30435;&#30563;&#20418;&#20849;&#36890;\150%20&#38598;&#22243;&#25351;&#23566;\R04\20221014&#20171;&#35703;&#20107;&#26989;&#32773;&#38598;&#22243;&#25351;&#23566;(&#24111;&#24195;&#20445;&#20581;&#25152;&#20027;&#20652;)\20221014&#35500;&#26126;&#36039;&#26009;&#12464;&#12521;&#12501;&#20316;&#25104;&#2999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92365892662486E-2"/>
          <c:y val="2.5817555938037865E-2"/>
          <c:w val="0.82143184318007567"/>
          <c:h val="0.90533562822719449"/>
        </c:manualLayout>
      </c:layout>
      <c:pieChart>
        <c:varyColors val="1"/>
        <c:ser>
          <c:idx val="0"/>
          <c:order val="0"/>
          <c:dPt>
            <c:idx val="0"/>
            <c:bubble3D val="0"/>
            <c:explosion val="1"/>
            <c:spPr>
              <a:solidFill>
                <a:srgbClr val="0070C0"/>
              </a:solidFill>
              <a:ln w="19050">
                <a:solidFill>
                  <a:schemeClr val="lt1"/>
                </a:solidFill>
              </a:ln>
              <a:effectLst/>
            </c:spPr>
            <c:extLst>
              <c:ext xmlns:c16="http://schemas.microsoft.com/office/drawing/2014/chart" uri="{C3380CC4-5D6E-409C-BE32-E72D297353CC}">
                <c16:uniqueId val="{00000001-94DE-4B69-A268-C6E8B4F8DAB6}"/>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94DE-4B69-A268-C6E8B4F8DAB6}"/>
              </c:ext>
            </c:extLst>
          </c:dPt>
          <c:dLbls>
            <c:delete val="1"/>
          </c:dLbls>
          <c:cat>
            <c:strRef>
              <c:f>Sheet1!$A$5:$A$6</c:f>
              <c:strCache>
                <c:ptCount val="2"/>
                <c:pt idx="0">
                  <c:v>社会福祉施設</c:v>
                </c:pt>
                <c:pt idx="1">
                  <c:v>社会福祉施設以外</c:v>
                </c:pt>
              </c:strCache>
            </c:strRef>
          </c:cat>
          <c:val>
            <c:numRef>
              <c:f>Sheet1!$B$5:$B$6</c:f>
              <c:numCache>
                <c:formatCode>General</c:formatCode>
                <c:ptCount val="2"/>
                <c:pt idx="0">
                  <c:v>150</c:v>
                </c:pt>
                <c:pt idx="1">
                  <c:v>1568</c:v>
                </c:pt>
              </c:numCache>
            </c:numRef>
          </c:val>
          <c:extLst>
            <c:ext xmlns:c16="http://schemas.microsoft.com/office/drawing/2014/chart" uri="{C3380CC4-5D6E-409C-BE32-E72D297353CC}">
              <c16:uniqueId val="{00000004-94DE-4B69-A268-C6E8B4F8DAB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0000000000001"/>
          <c:y val="2.7777777777777776E-2"/>
          <c:w val="0.64794444444444443"/>
          <c:h val="0.89814814814814814"/>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Sheet1!$A$21:$A$26</c:f>
              <c:strCache>
                <c:ptCount val="4"/>
                <c:pt idx="0">
                  <c:v>自己都合退職</c:v>
                </c:pt>
                <c:pt idx="1">
                  <c:v>定期賃金未払</c:v>
                </c:pt>
                <c:pt idx="2">
                  <c:v>いじめ・嫌がらせ</c:v>
                </c:pt>
                <c:pt idx="3">
                  <c:v>年次有給休暇</c:v>
                </c:pt>
              </c:strCache>
              <c:extLst/>
            </c:strRef>
          </c:cat>
          <c:val>
            <c:numRef>
              <c:f>Sheet1!$B$21:$B$26</c:f>
              <c:numCache>
                <c:formatCode>General</c:formatCode>
                <c:ptCount val="4"/>
                <c:pt idx="0">
                  <c:v>125</c:v>
                </c:pt>
                <c:pt idx="1">
                  <c:v>158</c:v>
                </c:pt>
                <c:pt idx="2">
                  <c:v>174</c:v>
                </c:pt>
                <c:pt idx="3">
                  <c:v>268</c:v>
                </c:pt>
              </c:numCache>
              <c:extLst/>
            </c:numRef>
          </c:val>
          <c:extLst>
            <c:ext xmlns:c16="http://schemas.microsoft.com/office/drawing/2014/chart" uri="{C3380CC4-5D6E-409C-BE32-E72D297353CC}">
              <c16:uniqueId val="{00000000-4CE2-4176-AC3D-800F3BC8012C}"/>
            </c:ext>
          </c:extLst>
        </c:ser>
        <c:dLbls>
          <c:dLblPos val="outEnd"/>
          <c:showLegendKey val="0"/>
          <c:showVal val="1"/>
          <c:showCatName val="0"/>
          <c:showSerName val="0"/>
          <c:showPercent val="0"/>
          <c:showBubbleSize val="0"/>
        </c:dLbls>
        <c:gapWidth val="100"/>
        <c:axId val="780000912"/>
        <c:axId val="780000584"/>
        <c:extLs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Sheet1!$A$21:$A$26</c15:sqref>
                        </c15:formulaRef>
                      </c:ext>
                    </c:extLst>
                    <c:strCache>
                      <c:ptCount val="4"/>
                      <c:pt idx="0">
                        <c:v>自己都合退職</c:v>
                      </c:pt>
                      <c:pt idx="1">
                        <c:v>定期賃金未払</c:v>
                      </c:pt>
                      <c:pt idx="2">
                        <c:v>いじめ・嫌がらせ</c:v>
                      </c:pt>
                      <c:pt idx="3">
                        <c:v>年次有給休暇</c:v>
                      </c:pt>
                    </c:strCache>
                  </c:strRef>
                </c:cat>
                <c:val>
                  <c:numRef>
                    <c:extLst>
                      <c:ext uri="{02D57815-91ED-43cb-92C2-25804820EDAC}">
                        <c15:formulaRef>
                          <c15:sqref>Sheet1!$C$21:$C$26</c15:sqref>
                        </c15:formulaRef>
                      </c:ext>
                    </c:extLst>
                    <c:numCache>
                      <c:formatCode>0.0%</c:formatCode>
                      <c:ptCount val="4"/>
                      <c:pt idx="0">
                        <c:v>7.2759022118742731E-2</c:v>
                      </c:pt>
                      <c:pt idx="1">
                        <c:v>9.1967403958090804E-2</c:v>
                      </c:pt>
                      <c:pt idx="2">
                        <c:v>0.10128055878928988</c:v>
                      </c:pt>
                      <c:pt idx="3">
                        <c:v>0.15599534342258439</c:v>
                      </c:pt>
                    </c:numCache>
                  </c:numRef>
                </c:val>
                <c:extLst>
                  <c:ext xmlns:c16="http://schemas.microsoft.com/office/drawing/2014/chart" uri="{C3380CC4-5D6E-409C-BE32-E72D297353CC}">
                    <c16:uniqueId val="{00000001-4CE2-4176-AC3D-800F3BC8012C}"/>
                  </c:ext>
                </c:extLst>
              </c15:ser>
            </c15:filteredBarSeries>
          </c:ext>
        </c:extLst>
      </c:barChart>
      <c:catAx>
        <c:axId val="7800009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80000584"/>
        <c:crosses val="autoZero"/>
        <c:auto val="1"/>
        <c:lblAlgn val="ctr"/>
        <c:lblOffset val="100"/>
        <c:noMultiLvlLbl val="0"/>
      </c:catAx>
      <c:valAx>
        <c:axId val="780000584"/>
        <c:scaling>
          <c:orientation val="minMax"/>
        </c:scaling>
        <c:delete val="1"/>
        <c:axPos val="b"/>
        <c:numFmt formatCode="General" sourceLinked="1"/>
        <c:majorTickMark val="none"/>
        <c:minorTickMark val="none"/>
        <c:tickLblPos val="nextTo"/>
        <c:crossAx val="78000091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92365892662486E-2"/>
          <c:y val="2.5817555938037865E-2"/>
          <c:w val="0.82143184318007567"/>
          <c:h val="0.90533562822719449"/>
        </c:manualLayout>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rgbClr val="0070C0"/>
              </a:solidFill>
              <a:ln w="19050">
                <a:solidFill>
                  <a:schemeClr val="lt1"/>
                </a:solidFill>
              </a:ln>
              <a:effectLst/>
            </c:spPr>
            <c:extLst>
              <c:ext xmlns:c16="http://schemas.microsoft.com/office/drawing/2014/chart" uri="{C3380CC4-5D6E-409C-BE32-E72D297353CC}">
                <c16:uniqueId val="{00000001-36C4-4129-95E5-3FD99FE76B67}"/>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36C4-4129-95E5-3FD99FE76B67}"/>
              </c:ext>
            </c:extLst>
          </c:dPt>
          <c:cat>
            <c:strRef>
              <c:f>Sheet1!$A$23:$A$24</c:f>
              <c:strCache>
                <c:ptCount val="2"/>
                <c:pt idx="0">
                  <c:v>社会福祉施設</c:v>
                </c:pt>
                <c:pt idx="1">
                  <c:v>社会福祉施設以外</c:v>
                </c:pt>
              </c:strCache>
            </c:strRef>
          </c:cat>
          <c:val>
            <c:numRef>
              <c:f>Sheet1!$B$23:$B$24</c:f>
              <c:numCache>
                <c:formatCode>General</c:formatCode>
                <c:ptCount val="2"/>
                <c:pt idx="0">
                  <c:v>13</c:v>
                </c:pt>
                <c:pt idx="1">
                  <c:v>75</c:v>
                </c:pt>
              </c:numCache>
            </c:numRef>
          </c:val>
          <c:extLst>
            <c:ext xmlns:c16="http://schemas.microsoft.com/office/drawing/2014/chart" uri="{C3380CC4-5D6E-409C-BE32-E72D297353CC}">
              <c16:uniqueId val="{00000004-36C4-4129-95E5-3FD99FE76B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7F12-4DA5-A3A3-28CAADFD02C4}"/>
              </c:ext>
            </c:extLst>
          </c:dPt>
          <c:dPt>
            <c:idx val="1"/>
            <c:bubble3D val="0"/>
            <c:explosion val="1"/>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7F12-4DA5-A3A3-28CAADFD02C4}"/>
              </c:ext>
            </c:extLst>
          </c:dPt>
          <c:cat>
            <c:strRef>
              <c:f>Sheet1!$A$11:$A$12</c:f>
              <c:strCache>
                <c:ptCount val="2"/>
                <c:pt idx="0">
                  <c:v>社会福祉施設</c:v>
                </c:pt>
                <c:pt idx="1">
                  <c:v>社会福祉施設以外</c:v>
                </c:pt>
              </c:strCache>
            </c:strRef>
          </c:cat>
          <c:val>
            <c:numRef>
              <c:f>Sheet1!$B$11:$B$12</c:f>
              <c:numCache>
                <c:formatCode>General</c:formatCode>
                <c:ptCount val="2"/>
                <c:pt idx="0">
                  <c:v>11</c:v>
                </c:pt>
                <c:pt idx="1">
                  <c:v>41</c:v>
                </c:pt>
              </c:numCache>
            </c:numRef>
          </c:val>
          <c:extLst>
            <c:ext xmlns:c16="http://schemas.microsoft.com/office/drawing/2014/chart" uri="{C3380CC4-5D6E-409C-BE32-E72D297353CC}">
              <c16:uniqueId val="{00000004-7F12-4DA5-A3A3-28CAADFD02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420C-4B37-AA5A-C706868D2029}"/>
              </c:ext>
            </c:extLst>
          </c:dPt>
          <c:dPt>
            <c:idx val="1"/>
            <c:bubble3D val="0"/>
            <c:explosion val="1"/>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420C-4B37-AA5A-C706868D2029}"/>
              </c:ext>
            </c:extLst>
          </c:dPt>
          <c:cat>
            <c:strRef>
              <c:f>Sheet1!$A$17:$A$18</c:f>
              <c:strCache>
                <c:ptCount val="2"/>
                <c:pt idx="0">
                  <c:v>社会福祉施設</c:v>
                </c:pt>
                <c:pt idx="1">
                  <c:v>社会福祉施設以外</c:v>
                </c:pt>
              </c:strCache>
            </c:strRef>
          </c:cat>
          <c:val>
            <c:numRef>
              <c:f>Sheet1!$B$17:$B$18</c:f>
              <c:numCache>
                <c:formatCode>General</c:formatCode>
                <c:ptCount val="2"/>
                <c:pt idx="0">
                  <c:v>21</c:v>
                </c:pt>
                <c:pt idx="1">
                  <c:v>160</c:v>
                </c:pt>
              </c:numCache>
            </c:numRef>
          </c:val>
          <c:extLst>
            <c:ext xmlns:c16="http://schemas.microsoft.com/office/drawing/2014/chart" uri="{C3380CC4-5D6E-409C-BE32-E72D297353CC}">
              <c16:uniqueId val="{00000004-420C-4B37-AA5A-C706868D20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2022/10/25</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2022/10/25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620281" y="5026755"/>
            <a:ext cx="3913874" cy="1180195"/>
          </a:xfrm>
        </p:spPr>
        <p:txBody>
          <a:bodyPr>
            <a:noAutofit/>
          </a:bodyPr>
          <a:lstStyle/>
          <a:p>
            <a:pPr>
              <a:lnSpc>
                <a:spcPct val="110000"/>
              </a:lnSpc>
              <a:spcBef>
                <a:spcPts val="0"/>
              </a:spcBef>
              <a:spcAft>
                <a:spcPts val="600"/>
              </a:spcAft>
            </a:pPr>
            <a:r>
              <a:rPr lang="en-US" altLang="ja-JP" dirty="0" smtClean="0"/>
              <a:t>2022</a:t>
            </a:r>
            <a:r>
              <a:rPr lang="ja-JP" altLang="en-US" dirty="0" smtClean="0"/>
              <a:t>年</a:t>
            </a:r>
            <a:r>
              <a:rPr lang="en-US" altLang="ja-JP" dirty="0" smtClean="0"/>
              <a:t>10</a:t>
            </a:r>
            <a:r>
              <a:rPr lang="ja-JP" altLang="en-US" dirty="0" smtClean="0"/>
              <a:t>月</a:t>
            </a:r>
            <a:r>
              <a:rPr lang="en-US" altLang="ja-JP" dirty="0" smtClean="0"/>
              <a:t>14</a:t>
            </a:r>
            <a:r>
              <a:rPr lang="ja-JP" altLang="en-US" dirty="0" smtClean="0"/>
              <a:t>日</a:t>
            </a:r>
            <a:endParaRPr lang="en-US" altLang="ja-JP" dirty="0"/>
          </a:p>
          <a:p>
            <a:pPr>
              <a:lnSpc>
                <a:spcPct val="110000"/>
              </a:lnSpc>
              <a:spcBef>
                <a:spcPts val="0"/>
              </a:spcBef>
              <a:spcAft>
                <a:spcPts val="600"/>
              </a:spcAft>
            </a:pPr>
            <a:r>
              <a:rPr lang="ja-JP" altLang="en-US" dirty="0" smtClean="0"/>
              <a:t>北海道労働局帯広労働基準監督署</a:t>
            </a:r>
            <a:endParaRPr lang="en-US" altLang="ja-JP" dirty="0"/>
          </a:p>
          <a:p>
            <a:pPr>
              <a:lnSpc>
                <a:spcPct val="110000"/>
              </a:lnSpc>
              <a:spcBef>
                <a:spcPts val="0"/>
              </a:spcBef>
              <a:spcAft>
                <a:spcPts val="600"/>
              </a:spcAft>
            </a:pPr>
            <a:r>
              <a:rPr lang="ja-JP" altLang="en-US" dirty="0" smtClean="0"/>
              <a:t>監督課長　橋本良太</a:t>
            </a:r>
            <a:endParaRPr lang="ja-JP" altLang="en-US" dirty="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kumimoji="1" lang="ja-JP" altLang="en-US" dirty="0" smtClean="0"/>
              <a:t>労務管理のポイント</a:t>
            </a:r>
            <a:endParaRPr kumimoji="1" lang="ja-JP" altLang="en-US"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p:txBody>
          <a:bodyPr/>
          <a:lstStyle/>
          <a:p>
            <a:r>
              <a:rPr lang="ja-JP" altLang="en-US" b="1" dirty="0" smtClean="0"/>
              <a:t>　～社会福祉施設での労使トラブルを防ぐために～</a:t>
            </a:r>
            <a:endParaRPr lang="ja-JP" altLang="en-US" b="1" dirty="0"/>
          </a:p>
        </p:txBody>
      </p:sp>
    </p:spTree>
    <p:extLst>
      <p:ext uri="{BB962C8B-B14F-4D97-AF65-F5344CB8AC3E}">
        <p14:creationId xmlns:p14="http://schemas.microsoft.com/office/powerpoint/2010/main" val="3270303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4B28DB8-9EDF-624B-929C-0BA51A4EDC13}"/>
              </a:ext>
            </a:extLst>
          </p:cNvPr>
          <p:cNvSpPr>
            <a:spLocks noGrp="1"/>
          </p:cNvSpPr>
          <p:nvPr>
            <p:ph type="body" sz="quarter" idx="12"/>
          </p:nvPr>
        </p:nvSpPr>
        <p:spPr>
          <a:xfrm>
            <a:off x="2362200" y="1501469"/>
            <a:ext cx="7534810" cy="3717428"/>
          </a:xfrm>
        </p:spPr>
        <p:txBody>
          <a:bodyPr lIns="251999"/>
          <a:lstStyle/>
          <a:p>
            <a:pPr marL="342900" indent="-342900">
              <a:buFont typeface="+mj-lt"/>
              <a:buAutoNum type="arabicPeriod"/>
            </a:pPr>
            <a:r>
              <a:rPr lang="ja-JP" altLang="en-US" dirty="0" smtClean="0"/>
              <a:t>はじめに　</a:t>
            </a:r>
            <a:r>
              <a:rPr lang="ja-JP" altLang="en-US" dirty="0" err="1" smtClean="0"/>
              <a:t>ー</a:t>
            </a:r>
            <a:r>
              <a:rPr lang="ja-JP" altLang="en-US" dirty="0" smtClean="0"/>
              <a:t>社会福祉施設に関する労働相談の状況</a:t>
            </a:r>
            <a:r>
              <a:rPr lang="ja-JP" altLang="en-US" dirty="0" err="1" smtClean="0"/>
              <a:t>ー</a:t>
            </a:r>
            <a:endParaRPr lang="en-US" altLang="ja-JP" dirty="0" smtClean="0"/>
          </a:p>
          <a:p>
            <a:pPr marL="342900" indent="-342900">
              <a:buFont typeface="+mj-lt"/>
              <a:buAutoNum type="arabicPeriod"/>
            </a:pPr>
            <a:r>
              <a:rPr lang="ja-JP" altLang="en-US" dirty="0" smtClean="0"/>
              <a:t>働き方改革関連法への対応</a:t>
            </a:r>
            <a:endParaRPr lang="en-US" altLang="ja-JP" dirty="0" smtClean="0"/>
          </a:p>
          <a:p>
            <a:pPr marL="514350" lvl="1" indent="-285750">
              <a:buFont typeface="Wingdings" panose="05000000000000000000" pitchFamily="2" charset="2"/>
              <a:buChar char="p"/>
            </a:pPr>
            <a:r>
              <a:rPr lang="ja-JP" altLang="en-US" dirty="0"/>
              <a:t>年５日の年次有給休暇の取得</a:t>
            </a:r>
            <a:endParaRPr lang="en-US" altLang="ja-JP" dirty="0"/>
          </a:p>
          <a:p>
            <a:pPr marL="514350" lvl="1" indent="-285750">
              <a:buFont typeface="Wingdings" panose="05000000000000000000" pitchFamily="2" charset="2"/>
              <a:buChar char="p"/>
            </a:pPr>
            <a:r>
              <a:rPr lang="ja-JP" altLang="en-US" dirty="0"/>
              <a:t>労働時間の状況の</a:t>
            </a:r>
            <a:r>
              <a:rPr lang="ja-JP" altLang="en-US" dirty="0" smtClean="0"/>
              <a:t>把握</a:t>
            </a:r>
            <a:endParaRPr lang="en-US" altLang="ja-JP" dirty="0" smtClean="0"/>
          </a:p>
          <a:p>
            <a:pPr marL="514350" lvl="1" indent="-285750">
              <a:buFont typeface="Wingdings" panose="05000000000000000000" pitchFamily="2" charset="2"/>
              <a:buChar char="p"/>
            </a:pPr>
            <a:r>
              <a:rPr lang="ja-JP" altLang="en-US" dirty="0" smtClean="0"/>
              <a:t>月</a:t>
            </a:r>
            <a:r>
              <a:rPr lang="en-US" altLang="ja-JP" dirty="0" smtClean="0"/>
              <a:t>60</a:t>
            </a:r>
            <a:r>
              <a:rPr lang="ja-JP" altLang="en-US" dirty="0" smtClean="0"/>
              <a:t>時間超の時間外労働割増賃金率の引上げ</a:t>
            </a:r>
            <a:endParaRPr lang="en-US" altLang="ja-JP" dirty="0"/>
          </a:p>
          <a:p>
            <a:pPr marL="342900" indent="-342900">
              <a:buFont typeface="+mj-lt"/>
              <a:buAutoNum type="arabicPeriod"/>
            </a:pPr>
            <a:r>
              <a:rPr lang="ja-JP" altLang="en-US" dirty="0" smtClean="0"/>
              <a:t>支援策</a:t>
            </a:r>
            <a:endParaRPr lang="en-US" altLang="ja-JP" dirty="0" smtClean="0"/>
          </a:p>
          <a:p>
            <a:pPr marL="342900" indent="-342900">
              <a:buFont typeface="+mj-lt"/>
              <a:buAutoNum type="arabicPeriod"/>
            </a:pPr>
            <a:r>
              <a:rPr lang="ja-JP" altLang="en-US" dirty="0" smtClean="0"/>
              <a:t>過労死等防止啓発月間</a:t>
            </a:r>
            <a:endParaRPr lang="en-US" altLang="ja-JP" dirty="0" smtClean="0"/>
          </a:p>
          <a:p>
            <a:pPr marL="342900" indent="-342900">
              <a:buFont typeface="+mj-lt"/>
              <a:buAutoNum type="arabicPeriod"/>
            </a:pPr>
            <a:r>
              <a:rPr lang="ja-JP" altLang="en-US" dirty="0" smtClean="0"/>
              <a:t>おわりに　</a:t>
            </a:r>
            <a:r>
              <a:rPr lang="ja-JP" altLang="en-US" dirty="0" err="1" smtClean="0"/>
              <a:t>ー</a:t>
            </a:r>
            <a:r>
              <a:rPr lang="ja-JP" altLang="en-US" dirty="0" smtClean="0"/>
              <a:t>お気軽にご相談くださいー</a:t>
            </a:r>
            <a:endParaRPr lang="en-US" altLang="ja-JP" dirty="0" smtClean="0"/>
          </a:p>
        </p:txBody>
      </p:sp>
      <p:sp>
        <p:nvSpPr>
          <p:cNvPr id="3" name="タイトル 2">
            <a:extLst>
              <a:ext uri="{FF2B5EF4-FFF2-40B4-BE49-F238E27FC236}">
                <a16:creationId xmlns:a16="http://schemas.microsoft.com/office/drawing/2014/main" id="{DA90BFFC-6042-8E40-B059-C6BCAB127E1E}"/>
              </a:ext>
            </a:extLst>
          </p:cNvPr>
          <p:cNvSpPr>
            <a:spLocks noGrp="1"/>
          </p:cNvSpPr>
          <p:nvPr>
            <p:ph type="title"/>
          </p:nvPr>
        </p:nvSpPr>
        <p:spPr>
          <a:xfrm>
            <a:off x="2362200" y="457200"/>
            <a:ext cx="7534810" cy="551591"/>
          </a:xfrm>
        </p:spPr>
        <p:txBody>
          <a:bodyPr/>
          <a:lstStyle/>
          <a:p>
            <a:r>
              <a:rPr kumimoji="1" lang="ja-JP" altLang="en-US" sz="2800" dirty="0" smtClean="0"/>
              <a:t>本日の説明内容</a:t>
            </a:r>
            <a:endParaRPr kumimoji="1" lang="ja-JP" altLang="en-US" sz="2800" dirty="0"/>
          </a:p>
        </p:txBody>
      </p:sp>
    </p:spTree>
    <p:extLst>
      <p:ext uri="{BB962C8B-B14F-4D97-AF65-F5344CB8AC3E}">
        <p14:creationId xmlns:p14="http://schemas.microsoft.com/office/powerpoint/2010/main" val="4163120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dirty="0" smtClean="0"/>
              <a:t>はじめに　－社会福祉施設に関する労働相談の状況</a:t>
            </a:r>
            <a:r>
              <a:rPr kumimoji="1" lang="ja-JP" altLang="en-US" dirty="0" err="1" smtClean="0"/>
              <a:t>ー</a:t>
            </a:r>
            <a:endParaRPr kumimoji="1" lang="ja-JP" altLang="en-US" dirty="0"/>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3</a:t>
            </a:fld>
            <a:endParaRPr lang="en-US" dirty="0"/>
          </a:p>
        </p:txBody>
      </p:sp>
      <p:graphicFrame>
        <p:nvGraphicFramePr>
          <p:cNvPr id="26" name="グラフ 25"/>
          <p:cNvGraphicFramePr>
            <a:graphicFrameLocks/>
          </p:cNvGraphicFramePr>
          <p:nvPr>
            <p:extLst>
              <p:ext uri="{D42A27DB-BD31-4B8C-83A1-F6EECF244321}">
                <p14:modId xmlns:p14="http://schemas.microsoft.com/office/powerpoint/2010/main" val="866891655"/>
              </p:ext>
            </p:extLst>
          </p:nvPr>
        </p:nvGraphicFramePr>
        <p:xfrm>
          <a:off x="5715000" y="3753552"/>
          <a:ext cx="2727285" cy="2474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グラフ 27"/>
          <p:cNvGraphicFramePr>
            <a:graphicFrameLocks/>
          </p:cNvGraphicFramePr>
          <p:nvPr>
            <p:extLst>
              <p:ext uri="{D42A27DB-BD31-4B8C-83A1-F6EECF244321}">
                <p14:modId xmlns:p14="http://schemas.microsoft.com/office/powerpoint/2010/main" val="313099371"/>
              </p:ext>
            </p:extLst>
          </p:nvPr>
        </p:nvGraphicFramePr>
        <p:xfrm>
          <a:off x="304800" y="3484880"/>
          <a:ext cx="4953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角丸四角形 28">
            <a:extLst>
              <a:ext uri="{FF2B5EF4-FFF2-40B4-BE49-F238E27FC236}">
                <a16:creationId xmlns:a16="http://schemas.microsoft.com/office/drawing/2014/main" id="{8569347B-8A4C-9646-89AB-DDDCB8E6B339}"/>
              </a:ext>
            </a:extLst>
          </p:cNvPr>
          <p:cNvSpPr/>
          <p:nvPr/>
        </p:nvSpPr>
        <p:spPr>
          <a:xfrm>
            <a:off x="381000" y="2838631"/>
            <a:ext cx="1417637"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n-ea"/>
                <a:cs typeface="Noto Sans CJK JP DemiLight" charset="-128"/>
              </a:rPr>
              <a:t>相談の内容</a:t>
            </a:r>
            <a:endParaRPr lang="ja-JP" altLang="en-US" sz="1400" b="1" spc="239" dirty="0">
              <a:solidFill>
                <a:schemeClr val="bg1"/>
              </a:solidFill>
              <a:latin typeface="+mn-ea"/>
              <a:cs typeface="Noto Sans CJK JP DemiLight" charset="-128"/>
            </a:endParaRPr>
          </a:p>
        </p:txBody>
      </p:sp>
      <p:sp>
        <p:nvSpPr>
          <p:cNvPr id="30" name="角丸四角形 29">
            <a:extLst>
              <a:ext uri="{FF2B5EF4-FFF2-40B4-BE49-F238E27FC236}">
                <a16:creationId xmlns:a16="http://schemas.microsoft.com/office/drawing/2014/main" id="{8569347B-8A4C-9646-89AB-DDDCB8E6B339}"/>
              </a:ext>
            </a:extLst>
          </p:cNvPr>
          <p:cNvSpPr/>
          <p:nvPr/>
        </p:nvSpPr>
        <p:spPr>
          <a:xfrm>
            <a:off x="5821363" y="2838631"/>
            <a:ext cx="1417637"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a:solidFill>
                  <a:schemeClr val="bg1"/>
                </a:solidFill>
                <a:latin typeface="+mn-ea"/>
                <a:cs typeface="Noto Sans CJK JP DemiLight" charset="-128"/>
              </a:rPr>
              <a:t>業種</a:t>
            </a:r>
            <a:r>
              <a:rPr lang="ja-JP" altLang="en-US" sz="1400" b="1" spc="239" dirty="0" smtClean="0">
                <a:solidFill>
                  <a:schemeClr val="bg1"/>
                </a:solidFill>
                <a:latin typeface="+mn-ea"/>
                <a:cs typeface="Noto Sans CJK JP DemiLight" charset="-128"/>
              </a:rPr>
              <a:t>の内訳</a:t>
            </a:r>
            <a:endParaRPr lang="ja-JP" altLang="en-US" sz="1400" b="1" spc="239" dirty="0">
              <a:solidFill>
                <a:schemeClr val="bg1"/>
              </a:solidFill>
              <a:latin typeface="+mn-ea"/>
              <a:cs typeface="Noto Sans CJK JP DemiLight" charset="-128"/>
            </a:endParaRPr>
          </a:p>
        </p:txBody>
      </p:sp>
      <p:sp>
        <p:nvSpPr>
          <p:cNvPr id="31"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1712740"/>
          </a:xfrm>
          <a:noFill/>
        </p:spPr>
        <p:txBody>
          <a:bodyPr/>
          <a:lstStyle/>
          <a:p>
            <a:pPr marL="285750" indent="-285750">
              <a:buFont typeface="Wingdings" panose="05000000000000000000" pitchFamily="2" charset="2"/>
              <a:buChar char="p"/>
            </a:pPr>
            <a:r>
              <a:rPr lang="ja-JP" altLang="en-US" sz="1600" dirty="0" smtClean="0"/>
              <a:t>令和３年の相談件数は</a:t>
            </a:r>
            <a:r>
              <a:rPr lang="en-US" altLang="ja-JP" sz="1600" b="1" dirty="0" smtClean="0"/>
              <a:t>1718</a:t>
            </a:r>
            <a:r>
              <a:rPr lang="ja-JP" altLang="en-US" sz="1600" b="1" dirty="0" smtClean="0"/>
              <a:t>件</a:t>
            </a:r>
            <a:endParaRPr lang="en-US" altLang="ja-JP" sz="1600" b="1" dirty="0" smtClean="0"/>
          </a:p>
          <a:p>
            <a:pPr marL="285750" indent="-285750">
              <a:buFont typeface="Wingdings" panose="05000000000000000000" pitchFamily="2" charset="2"/>
              <a:buChar char="p"/>
            </a:pPr>
            <a:r>
              <a:rPr lang="ja-JP" altLang="en-US" sz="1600" dirty="0"/>
              <a:t>例年、①</a:t>
            </a:r>
            <a:r>
              <a:rPr lang="ja-JP" altLang="en-US" sz="1600" b="1" dirty="0"/>
              <a:t>年次有給休暇</a:t>
            </a:r>
            <a:r>
              <a:rPr lang="ja-JP" altLang="en-US" sz="1600" dirty="0"/>
              <a:t>、②</a:t>
            </a:r>
            <a:r>
              <a:rPr lang="ja-JP" altLang="en-US" sz="1600" b="1" dirty="0"/>
              <a:t>いじめ・嫌がらせ</a:t>
            </a:r>
            <a:r>
              <a:rPr lang="ja-JP" altLang="en-US" sz="1600" dirty="0"/>
              <a:t>、③</a:t>
            </a:r>
            <a:r>
              <a:rPr lang="ja-JP" altLang="en-US" sz="1600" b="1" dirty="0"/>
              <a:t>定期賃金未払</a:t>
            </a:r>
            <a:r>
              <a:rPr lang="ja-JP" altLang="en-US" sz="1600" dirty="0"/>
              <a:t>、④</a:t>
            </a:r>
            <a:r>
              <a:rPr lang="ja-JP" altLang="en-US" sz="1600" b="1" dirty="0"/>
              <a:t>自己都合退職</a:t>
            </a:r>
            <a:r>
              <a:rPr lang="ja-JP" altLang="en-US" sz="1600" dirty="0"/>
              <a:t>が</a:t>
            </a:r>
            <a:r>
              <a:rPr lang="ja-JP" altLang="en-US" sz="1600" dirty="0" smtClean="0"/>
              <a:t>多い。</a:t>
            </a:r>
            <a:endParaRPr lang="en-US" altLang="ja-JP" sz="1600" dirty="0" smtClean="0"/>
          </a:p>
          <a:p>
            <a:pPr marL="285750" indent="-285750">
              <a:buFont typeface="Wingdings" panose="05000000000000000000" pitchFamily="2" charset="2"/>
              <a:buChar char="p"/>
            </a:pPr>
            <a:r>
              <a:rPr lang="ja-JP" altLang="en-US" sz="1600" b="1" dirty="0" smtClean="0">
                <a:latin typeface="+mj-ea"/>
                <a:ea typeface="+mj-ea"/>
              </a:rPr>
              <a:t>社会福祉施設</a:t>
            </a:r>
            <a:r>
              <a:rPr lang="ja-JP" altLang="en-US" sz="1600" dirty="0" smtClean="0">
                <a:latin typeface="+mj-ea"/>
                <a:ea typeface="+mj-ea"/>
              </a:rPr>
              <a:t>に関する相談は</a:t>
            </a:r>
            <a:r>
              <a:rPr lang="en-US" altLang="ja-JP" sz="1600" b="1" dirty="0" smtClean="0">
                <a:latin typeface="+mj-ea"/>
                <a:ea typeface="+mj-ea"/>
              </a:rPr>
              <a:t>8.</a:t>
            </a:r>
            <a:r>
              <a:rPr lang="en-US" altLang="ja-JP" sz="1600" b="1" dirty="0">
                <a:latin typeface="+mj-ea"/>
                <a:ea typeface="+mj-ea"/>
              </a:rPr>
              <a:t>7</a:t>
            </a:r>
            <a:r>
              <a:rPr lang="ja-JP" altLang="en-US" sz="1600" b="1" dirty="0" smtClean="0">
                <a:latin typeface="+mj-ea"/>
                <a:ea typeface="+mj-ea"/>
              </a:rPr>
              <a:t>％</a:t>
            </a:r>
            <a:endParaRPr lang="en-US" altLang="ja-JP" sz="1600" b="1" dirty="0" smtClean="0">
              <a:latin typeface="+mj-ea"/>
              <a:ea typeface="+mj-ea"/>
            </a:endParaRPr>
          </a:p>
        </p:txBody>
      </p:sp>
      <p:sp>
        <p:nvSpPr>
          <p:cNvPr id="12" name="フリーフォーム 11"/>
          <p:cNvSpPr/>
          <p:nvPr/>
        </p:nvSpPr>
        <p:spPr>
          <a:xfrm>
            <a:off x="7524750" y="3390900"/>
            <a:ext cx="1940246" cy="406400"/>
          </a:xfrm>
          <a:custGeom>
            <a:avLst/>
            <a:gdLst>
              <a:gd name="connsiteX0" fmla="*/ 0 w 1940246"/>
              <a:gd name="connsiteY0" fmla="*/ 406400 h 406400"/>
              <a:gd name="connsiteX1" fmla="*/ 406400 w 1940246"/>
              <a:gd name="connsiteY1" fmla="*/ 0 h 406400"/>
              <a:gd name="connsiteX2" fmla="*/ 1841500 w 1940246"/>
              <a:gd name="connsiteY2" fmla="*/ 0 h 406400"/>
              <a:gd name="connsiteX3" fmla="*/ 1841500 w 1940246"/>
              <a:gd name="connsiteY3" fmla="*/ 38100 h 406400"/>
            </a:gdLst>
            <a:ahLst/>
            <a:cxnLst>
              <a:cxn ang="0">
                <a:pos x="connsiteX0" y="connsiteY0"/>
              </a:cxn>
              <a:cxn ang="0">
                <a:pos x="connsiteX1" y="connsiteY1"/>
              </a:cxn>
              <a:cxn ang="0">
                <a:pos x="connsiteX2" y="connsiteY2"/>
              </a:cxn>
              <a:cxn ang="0">
                <a:pos x="connsiteX3" y="connsiteY3"/>
              </a:cxn>
            </a:cxnLst>
            <a:rect l="l" t="t" r="r" b="b"/>
            <a:pathLst>
              <a:path w="1940246" h="406400">
                <a:moveTo>
                  <a:pt x="0" y="406400"/>
                </a:moveTo>
                <a:lnTo>
                  <a:pt x="406400" y="0"/>
                </a:lnTo>
                <a:lnTo>
                  <a:pt x="1841500" y="0"/>
                </a:lnTo>
                <a:cubicBezTo>
                  <a:pt x="2080683" y="6350"/>
                  <a:pt x="1805517" y="41275"/>
                  <a:pt x="1841500" y="381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7543800" y="3510117"/>
            <a:ext cx="1504950" cy="400050"/>
          </a:xfrm>
          <a:custGeom>
            <a:avLst/>
            <a:gdLst>
              <a:gd name="connsiteX0" fmla="*/ 0 w 1504950"/>
              <a:gd name="connsiteY0" fmla="*/ 400050 h 400050"/>
              <a:gd name="connsiteX1" fmla="*/ 400050 w 1504950"/>
              <a:gd name="connsiteY1" fmla="*/ 0 h 400050"/>
              <a:gd name="connsiteX2" fmla="*/ 1498600 w 1504950"/>
              <a:gd name="connsiteY2" fmla="*/ 0 h 400050"/>
              <a:gd name="connsiteX3" fmla="*/ 1504950 w 1504950"/>
              <a:gd name="connsiteY3" fmla="*/ 0 h 400050"/>
              <a:gd name="connsiteX4" fmla="*/ 1504950 w 1504950"/>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400050">
                <a:moveTo>
                  <a:pt x="0" y="400050"/>
                </a:moveTo>
                <a:lnTo>
                  <a:pt x="400050" y="0"/>
                </a:lnTo>
                <a:lnTo>
                  <a:pt x="1498600" y="0"/>
                </a:lnTo>
                <a:lnTo>
                  <a:pt x="1504950" y="0"/>
                </a:lnTo>
                <a:lnTo>
                  <a:pt x="1504950" y="0"/>
                </a:lnTo>
              </a:path>
            </a:pathLst>
          </a:custGeom>
          <a:noFill/>
          <a:ln w="2857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543800" y="2953668"/>
            <a:ext cx="1524000" cy="600164"/>
          </a:xfrm>
          <a:prstGeom prst="rect">
            <a:avLst/>
          </a:prstGeom>
          <a:noFill/>
          <a:ln>
            <a:noFill/>
          </a:ln>
        </p:spPr>
        <p:txBody>
          <a:bodyPr wrap="square" rtlCol="0">
            <a:spAutoFit/>
          </a:bodyPr>
          <a:lstStyle/>
          <a:p>
            <a:pPr algn="r">
              <a:spcAft>
                <a:spcPts val="600"/>
              </a:spcAft>
              <a:buClr>
                <a:schemeClr val="tx2"/>
              </a:buClr>
            </a:pPr>
            <a:r>
              <a:rPr kumimoji="1" lang="ja-JP" altLang="en-US" sz="1400" b="1" dirty="0" smtClean="0">
                <a:solidFill>
                  <a:srgbClr val="0070C0"/>
                </a:solidFill>
              </a:rPr>
              <a:t>社会福祉施設</a:t>
            </a:r>
            <a:endParaRPr kumimoji="1" lang="en-US" altLang="ja-JP" sz="1400" b="1" dirty="0" smtClean="0">
              <a:solidFill>
                <a:srgbClr val="0070C0"/>
              </a:solidFill>
            </a:endParaRPr>
          </a:p>
          <a:p>
            <a:pPr algn="r">
              <a:spcAft>
                <a:spcPts val="600"/>
              </a:spcAft>
              <a:buClr>
                <a:schemeClr val="tx2"/>
              </a:buClr>
            </a:pPr>
            <a:r>
              <a:rPr kumimoji="1" lang="en-US" altLang="ja-JP" sz="1400" b="1" dirty="0" smtClean="0">
                <a:solidFill>
                  <a:srgbClr val="0070C0"/>
                </a:solidFill>
                <a:latin typeface="+mn-ea"/>
              </a:rPr>
              <a:t>8.7</a:t>
            </a:r>
            <a:r>
              <a:rPr kumimoji="1" lang="ja-JP" altLang="en-US" sz="1400" b="1" dirty="0" smtClean="0">
                <a:solidFill>
                  <a:srgbClr val="0070C0"/>
                </a:solidFill>
                <a:latin typeface="+mn-ea"/>
              </a:rPr>
              <a:t>％</a:t>
            </a:r>
          </a:p>
        </p:txBody>
      </p:sp>
    </p:spTree>
    <p:extLst>
      <p:ext uri="{BB962C8B-B14F-4D97-AF65-F5344CB8AC3E}">
        <p14:creationId xmlns:p14="http://schemas.microsoft.com/office/powerpoint/2010/main" val="69944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dirty="0" smtClean="0"/>
              <a:t>はじめに　－社会福祉施設に関する労働相談の状況</a:t>
            </a:r>
            <a:r>
              <a:rPr kumimoji="1" lang="ja-JP" altLang="en-US" dirty="0" err="1" smtClean="0"/>
              <a:t>ー</a:t>
            </a:r>
            <a:endParaRPr kumimoji="1" lang="ja-JP" altLang="en-US" dirty="0"/>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4</a:t>
            </a:fld>
            <a:endParaRPr lang="en-US" dirty="0"/>
          </a:p>
        </p:txBody>
      </p:sp>
      <p:graphicFrame>
        <p:nvGraphicFramePr>
          <p:cNvPr id="26" name="グラフ 25"/>
          <p:cNvGraphicFramePr>
            <a:graphicFrameLocks/>
          </p:cNvGraphicFramePr>
          <p:nvPr/>
        </p:nvGraphicFramePr>
        <p:xfrm>
          <a:off x="5715000" y="3753552"/>
          <a:ext cx="2727285" cy="2474528"/>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610900"/>
          </a:xfrm>
          <a:noFill/>
        </p:spPr>
        <p:txBody>
          <a:bodyPr/>
          <a:lstStyle/>
          <a:p>
            <a:pPr marL="285750" indent="-285750">
              <a:buFont typeface="Wingdings" panose="05000000000000000000" pitchFamily="2" charset="2"/>
              <a:buChar char="p"/>
            </a:pPr>
            <a:r>
              <a:rPr lang="ja-JP" altLang="en-US" sz="1600" dirty="0" smtClean="0"/>
              <a:t>社会福祉</a:t>
            </a:r>
            <a:r>
              <a:rPr lang="ja-JP" altLang="en-US" sz="1600" dirty="0"/>
              <a:t>施設</a:t>
            </a:r>
            <a:r>
              <a:rPr lang="ja-JP" altLang="en-US" sz="1600" dirty="0" smtClean="0"/>
              <a:t>では、①</a:t>
            </a:r>
            <a:r>
              <a:rPr lang="ja-JP" altLang="en-US" sz="1600" b="1" dirty="0" smtClean="0"/>
              <a:t>労働条件明示</a:t>
            </a:r>
            <a:r>
              <a:rPr lang="ja-JP" altLang="en-US" sz="1600" dirty="0" smtClean="0"/>
              <a:t>、②</a:t>
            </a:r>
            <a:r>
              <a:rPr lang="ja-JP" altLang="en-US" sz="1600" b="1" dirty="0" smtClean="0"/>
              <a:t>休憩</a:t>
            </a:r>
            <a:r>
              <a:rPr lang="ja-JP" altLang="en-US" sz="1600" dirty="0" smtClean="0"/>
              <a:t>、③</a:t>
            </a:r>
            <a:r>
              <a:rPr lang="ja-JP" altLang="en-US" sz="1600" b="1" dirty="0" smtClean="0"/>
              <a:t>自己都合退職</a:t>
            </a:r>
            <a:r>
              <a:rPr lang="ja-JP" altLang="en-US" sz="1600" dirty="0" smtClean="0"/>
              <a:t>の相談割合が高い。</a:t>
            </a:r>
            <a:endParaRPr lang="en-US" altLang="ja-JP" sz="1600" b="1" dirty="0" smtClean="0"/>
          </a:p>
        </p:txBody>
      </p:sp>
      <p:sp>
        <p:nvSpPr>
          <p:cNvPr id="12" name="フリーフォーム 11"/>
          <p:cNvSpPr/>
          <p:nvPr/>
        </p:nvSpPr>
        <p:spPr>
          <a:xfrm>
            <a:off x="7524750" y="3390900"/>
            <a:ext cx="1940246" cy="406400"/>
          </a:xfrm>
          <a:custGeom>
            <a:avLst/>
            <a:gdLst>
              <a:gd name="connsiteX0" fmla="*/ 0 w 1940246"/>
              <a:gd name="connsiteY0" fmla="*/ 406400 h 406400"/>
              <a:gd name="connsiteX1" fmla="*/ 406400 w 1940246"/>
              <a:gd name="connsiteY1" fmla="*/ 0 h 406400"/>
              <a:gd name="connsiteX2" fmla="*/ 1841500 w 1940246"/>
              <a:gd name="connsiteY2" fmla="*/ 0 h 406400"/>
              <a:gd name="connsiteX3" fmla="*/ 1841500 w 1940246"/>
              <a:gd name="connsiteY3" fmla="*/ 38100 h 406400"/>
            </a:gdLst>
            <a:ahLst/>
            <a:cxnLst>
              <a:cxn ang="0">
                <a:pos x="connsiteX0" y="connsiteY0"/>
              </a:cxn>
              <a:cxn ang="0">
                <a:pos x="connsiteX1" y="connsiteY1"/>
              </a:cxn>
              <a:cxn ang="0">
                <a:pos x="connsiteX2" y="connsiteY2"/>
              </a:cxn>
              <a:cxn ang="0">
                <a:pos x="connsiteX3" y="connsiteY3"/>
              </a:cxn>
            </a:cxnLst>
            <a:rect l="l" t="t" r="r" b="b"/>
            <a:pathLst>
              <a:path w="1940246" h="406400">
                <a:moveTo>
                  <a:pt x="0" y="406400"/>
                </a:moveTo>
                <a:lnTo>
                  <a:pt x="406400" y="0"/>
                </a:lnTo>
                <a:lnTo>
                  <a:pt x="1841500" y="0"/>
                </a:lnTo>
                <a:cubicBezTo>
                  <a:pt x="2080683" y="6350"/>
                  <a:pt x="1805517" y="41275"/>
                  <a:pt x="1841500" y="381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162604" y="1685897"/>
            <a:ext cx="8931596" cy="3303000"/>
            <a:chOff x="162604" y="1905000"/>
            <a:chExt cx="8931596" cy="3303000"/>
          </a:xfrm>
        </p:grpSpPr>
        <p:grpSp>
          <p:nvGrpSpPr>
            <p:cNvPr id="20" name="グループ化 19"/>
            <p:cNvGrpSpPr/>
            <p:nvPr/>
          </p:nvGrpSpPr>
          <p:grpSpPr>
            <a:xfrm>
              <a:off x="162604" y="1905000"/>
              <a:ext cx="2504396" cy="3303000"/>
              <a:chOff x="162604" y="1905000"/>
              <a:chExt cx="2504396" cy="3303000"/>
            </a:xfrm>
          </p:grpSpPr>
          <p:sp>
            <p:nvSpPr>
              <p:cNvPr id="29" name="角丸四角形 28">
                <a:extLst>
                  <a:ext uri="{FF2B5EF4-FFF2-40B4-BE49-F238E27FC236}">
                    <a16:creationId xmlns:a16="http://schemas.microsoft.com/office/drawing/2014/main" id="{8569347B-8A4C-9646-89AB-DDDCB8E6B339}"/>
                  </a:ext>
                </a:extLst>
              </p:cNvPr>
              <p:cNvSpPr/>
              <p:nvPr/>
            </p:nvSpPr>
            <p:spPr>
              <a:xfrm>
                <a:off x="381000" y="1905000"/>
                <a:ext cx="160020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n-ea"/>
                    <a:cs typeface="Noto Sans CJK JP DemiLight" charset="-128"/>
                  </a:rPr>
                  <a:t>労働条件明示</a:t>
                </a:r>
                <a:endParaRPr lang="ja-JP" altLang="en-US" sz="1400" b="1" spc="239" dirty="0">
                  <a:solidFill>
                    <a:schemeClr val="bg1"/>
                  </a:solidFill>
                  <a:latin typeface="+mn-ea"/>
                  <a:cs typeface="Noto Sans CJK JP DemiLight"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552282632"/>
                  </p:ext>
                </p:extLst>
              </p:nvPr>
            </p:nvGraphicFramePr>
            <p:xfrm>
              <a:off x="507000" y="3048000"/>
              <a:ext cx="2160000" cy="216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p:cNvGrpSpPr/>
              <p:nvPr/>
            </p:nvGrpSpPr>
            <p:grpSpPr>
              <a:xfrm>
                <a:off x="162604" y="2447836"/>
                <a:ext cx="1818596" cy="955764"/>
                <a:chOff x="162604" y="2447836"/>
                <a:chExt cx="1818596" cy="955764"/>
              </a:xfrm>
            </p:grpSpPr>
            <p:sp>
              <p:nvSpPr>
                <p:cNvPr id="10" name="フリーフォーム 9"/>
                <p:cNvSpPr/>
                <p:nvPr/>
              </p:nvSpPr>
              <p:spPr>
                <a:xfrm>
                  <a:off x="520700" y="2997200"/>
                  <a:ext cx="1460500" cy="406400"/>
                </a:xfrm>
                <a:custGeom>
                  <a:avLst/>
                  <a:gdLst>
                    <a:gd name="connsiteX0" fmla="*/ 1460500 w 1460500"/>
                    <a:gd name="connsiteY0" fmla="*/ 406400 h 406400"/>
                    <a:gd name="connsiteX1" fmla="*/ 1054100 w 1460500"/>
                    <a:gd name="connsiteY1" fmla="*/ 0 h 406400"/>
                    <a:gd name="connsiteX2" fmla="*/ 0 w 1460500"/>
                    <a:gd name="connsiteY2" fmla="*/ 0 h 406400"/>
                  </a:gdLst>
                  <a:ahLst/>
                  <a:cxnLst>
                    <a:cxn ang="0">
                      <a:pos x="connsiteX0" y="connsiteY0"/>
                    </a:cxn>
                    <a:cxn ang="0">
                      <a:pos x="connsiteX1" y="connsiteY1"/>
                    </a:cxn>
                    <a:cxn ang="0">
                      <a:pos x="connsiteX2" y="connsiteY2"/>
                    </a:cxn>
                  </a:cxnLst>
                  <a:rect l="l" t="t" r="r" b="b"/>
                  <a:pathLst>
                    <a:path w="1460500" h="406400">
                      <a:moveTo>
                        <a:pt x="1460500" y="406400"/>
                      </a:moveTo>
                      <a:lnTo>
                        <a:pt x="1054100" y="0"/>
                      </a:lnTo>
                      <a:lnTo>
                        <a:pt x="0" y="0"/>
                      </a:ln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162604" y="2447836"/>
                  <a:ext cx="1524000" cy="600164"/>
                </a:xfrm>
                <a:prstGeom prst="rect">
                  <a:avLst/>
                </a:prstGeom>
                <a:noFill/>
                <a:ln>
                  <a:noFill/>
                </a:ln>
              </p:spPr>
              <p:txBody>
                <a:bodyPr wrap="square" rtlCol="0">
                  <a:spAutoFit/>
                </a:bodyPr>
                <a:lstStyle/>
                <a:p>
                  <a:pPr algn="r">
                    <a:spcAft>
                      <a:spcPts val="600"/>
                    </a:spcAft>
                    <a:buClr>
                      <a:schemeClr val="tx2"/>
                    </a:buClr>
                  </a:pPr>
                  <a:r>
                    <a:rPr kumimoji="1" lang="ja-JP" altLang="en-US" sz="1400" b="1" dirty="0" smtClean="0">
                      <a:solidFill>
                        <a:srgbClr val="0070C0"/>
                      </a:solidFill>
                    </a:rPr>
                    <a:t>社会福祉施設</a:t>
                  </a:r>
                  <a:endParaRPr kumimoji="1" lang="en-US" altLang="ja-JP" sz="1400" b="1" dirty="0" smtClean="0">
                    <a:solidFill>
                      <a:srgbClr val="0070C0"/>
                    </a:solidFill>
                  </a:endParaRPr>
                </a:p>
                <a:p>
                  <a:pPr algn="r">
                    <a:spcAft>
                      <a:spcPts val="600"/>
                    </a:spcAft>
                    <a:buClr>
                      <a:schemeClr val="tx2"/>
                    </a:buClr>
                  </a:pPr>
                  <a:r>
                    <a:rPr kumimoji="1" lang="en-US" altLang="ja-JP" sz="1400" b="1" dirty="0" smtClean="0">
                      <a:solidFill>
                        <a:srgbClr val="0070C0"/>
                      </a:solidFill>
                      <a:latin typeface="+mn-ea"/>
                    </a:rPr>
                    <a:t>14.</a:t>
                  </a:r>
                  <a:r>
                    <a:rPr kumimoji="1" lang="en-US" altLang="ja-JP" sz="1400" b="1" dirty="0">
                      <a:solidFill>
                        <a:srgbClr val="0070C0"/>
                      </a:solidFill>
                      <a:latin typeface="+mn-ea"/>
                    </a:rPr>
                    <a:t>8</a:t>
                  </a:r>
                  <a:r>
                    <a:rPr kumimoji="1" lang="ja-JP" altLang="en-US" sz="1400" b="1" dirty="0" smtClean="0">
                      <a:solidFill>
                        <a:srgbClr val="0070C0"/>
                      </a:solidFill>
                      <a:latin typeface="+mn-ea"/>
                    </a:rPr>
                    <a:t>％</a:t>
                  </a:r>
                </a:p>
              </p:txBody>
            </p:sp>
          </p:grpSp>
        </p:grpSp>
        <p:grpSp>
          <p:nvGrpSpPr>
            <p:cNvPr id="21" name="グループ化 20"/>
            <p:cNvGrpSpPr/>
            <p:nvPr/>
          </p:nvGrpSpPr>
          <p:grpSpPr>
            <a:xfrm>
              <a:off x="3393756" y="1905000"/>
              <a:ext cx="2486844" cy="3303000"/>
              <a:chOff x="3393756" y="1905000"/>
              <a:chExt cx="2486844" cy="3303000"/>
            </a:xfrm>
          </p:grpSpPr>
          <p:sp>
            <p:nvSpPr>
              <p:cNvPr id="30" name="角丸四角形 29">
                <a:extLst>
                  <a:ext uri="{FF2B5EF4-FFF2-40B4-BE49-F238E27FC236}">
                    <a16:creationId xmlns:a16="http://schemas.microsoft.com/office/drawing/2014/main" id="{8569347B-8A4C-9646-89AB-DDDCB8E6B339}"/>
                  </a:ext>
                </a:extLst>
              </p:cNvPr>
              <p:cNvSpPr/>
              <p:nvPr/>
            </p:nvSpPr>
            <p:spPr>
              <a:xfrm>
                <a:off x="3687763" y="1905000"/>
                <a:ext cx="808037"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n-ea"/>
                    <a:cs typeface="Noto Sans CJK JP DemiLight" charset="-128"/>
                  </a:rPr>
                  <a:t>休憩</a:t>
                </a:r>
                <a:endParaRPr lang="ja-JP" altLang="en-US" sz="1400" b="1" spc="239" dirty="0">
                  <a:solidFill>
                    <a:schemeClr val="bg1"/>
                  </a:solidFill>
                  <a:latin typeface="+mn-ea"/>
                  <a:cs typeface="Noto Sans CJK JP DemiLight"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1903999639"/>
                  </p:ext>
                </p:extLst>
              </p:nvPr>
            </p:nvGraphicFramePr>
            <p:xfrm>
              <a:off x="3720600" y="3048000"/>
              <a:ext cx="2160000" cy="216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グループ化 26"/>
              <p:cNvGrpSpPr/>
              <p:nvPr/>
            </p:nvGrpSpPr>
            <p:grpSpPr>
              <a:xfrm>
                <a:off x="3393756" y="2447836"/>
                <a:ext cx="1818596" cy="955764"/>
                <a:chOff x="162604" y="2447836"/>
                <a:chExt cx="1818596" cy="955764"/>
              </a:xfrm>
            </p:grpSpPr>
            <p:sp>
              <p:nvSpPr>
                <p:cNvPr id="32" name="フリーフォーム 31"/>
                <p:cNvSpPr/>
                <p:nvPr/>
              </p:nvSpPr>
              <p:spPr>
                <a:xfrm>
                  <a:off x="520700" y="2997200"/>
                  <a:ext cx="1460500" cy="406400"/>
                </a:xfrm>
                <a:custGeom>
                  <a:avLst/>
                  <a:gdLst>
                    <a:gd name="connsiteX0" fmla="*/ 1460500 w 1460500"/>
                    <a:gd name="connsiteY0" fmla="*/ 406400 h 406400"/>
                    <a:gd name="connsiteX1" fmla="*/ 1054100 w 1460500"/>
                    <a:gd name="connsiteY1" fmla="*/ 0 h 406400"/>
                    <a:gd name="connsiteX2" fmla="*/ 0 w 1460500"/>
                    <a:gd name="connsiteY2" fmla="*/ 0 h 406400"/>
                  </a:gdLst>
                  <a:ahLst/>
                  <a:cxnLst>
                    <a:cxn ang="0">
                      <a:pos x="connsiteX0" y="connsiteY0"/>
                    </a:cxn>
                    <a:cxn ang="0">
                      <a:pos x="connsiteX1" y="connsiteY1"/>
                    </a:cxn>
                    <a:cxn ang="0">
                      <a:pos x="connsiteX2" y="connsiteY2"/>
                    </a:cxn>
                  </a:cxnLst>
                  <a:rect l="l" t="t" r="r" b="b"/>
                  <a:pathLst>
                    <a:path w="1460500" h="406400">
                      <a:moveTo>
                        <a:pt x="1460500" y="406400"/>
                      </a:moveTo>
                      <a:lnTo>
                        <a:pt x="1054100" y="0"/>
                      </a:lnTo>
                      <a:lnTo>
                        <a:pt x="0" y="0"/>
                      </a:ln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162604" y="2447836"/>
                  <a:ext cx="1524000" cy="600164"/>
                </a:xfrm>
                <a:prstGeom prst="rect">
                  <a:avLst/>
                </a:prstGeom>
                <a:noFill/>
                <a:ln>
                  <a:noFill/>
                </a:ln>
              </p:spPr>
              <p:txBody>
                <a:bodyPr wrap="square" rtlCol="0">
                  <a:spAutoFit/>
                </a:bodyPr>
                <a:lstStyle/>
                <a:p>
                  <a:pPr algn="r">
                    <a:spcAft>
                      <a:spcPts val="600"/>
                    </a:spcAft>
                    <a:buClr>
                      <a:schemeClr val="tx2"/>
                    </a:buClr>
                  </a:pPr>
                  <a:r>
                    <a:rPr kumimoji="1" lang="ja-JP" altLang="en-US" sz="1400" b="1" dirty="0" smtClean="0">
                      <a:solidFill>
                        <a:srgbClr val="0070C0"/>
                      </a:solidFill>
                    </a:rPr>
                    <a:t>社会福祉施設</a:t>
                  </a:r>
                  <a:endParaRPr kumimoji="1" lang="en-US" altLang="ja-JP" sz="1400" b="1" dirty="0" smtClean="0">
                    <a:solidFill>
                      <a:srgbClr val="0070C0"/>
                    </a:solidFill>
                  </a:endParaRPr>
                </a:p>
                <a:p>
                  <a:pPr algn="r">
                    <a:spcAft>
                      <a:spcPts val="600"/>
                    </a:spcAft>
                    <a:buClr>
                      <a:schemeClr val="tx2"/>
                    </a:buClr>
                  </a:pPr>
                  <a:r>
                    <a:rPr kumimoji="1" lang="en-US" altLang="ja-JP" sz="1400" b="1" dirty="0" smtClean="0">
                      <a:solidFill>
                        <a:srgbClr val="0070C0"/>
                      </a:solidFill>
                      <a:latin typeface="+mn-ea"/>
                    </a:rPr>
                    <a:t>21.</a:t>
                  </a:r>
                  <a:r>
                    <a:rPr kumimoji="1" lang="en-US" altLang="ja-JP" sz="1400" b="1" dirty="0">
                      <a:solidFill>
                        <a:srgbClr val="0070C0"/>
                      </a:solidFill>
                      <a:latin typeface="+mn-ea"/>
                    </a:rPr>
                    <a:t>2</a:t>
                  </a:r>
                  <a:r>
                    <a:rPr kumimoji="1" lang="ja-JP" altLang="en-US" sz="1400" b="1" dirty="0" smtClean="0">
                      <a:solidFill>
                        <a:srgbClr val="0070C0"/>
                      </a:solidFill>
                      <a:latin typeface="+mn-ea"/>
                    </a:rPr>
                    <a:t>％</a:t>
                  </a:r>
                </a:p>
              </p:txBody>
            </p:sp>
          </p:grpSp>
        </p:grpSp>
        <p:grpSp>
          <p:nvGrpSpPr>
            <p:cNvPr id="22" name="グループ化 21"/>
            <p:cNvGrpSpPr/>
            <p:nvPr/>
          </p:nvGrpSpPr>
          <p:grpSpPr>
            <a:xfrm>
              <a:off x="6590149" y="1905000"/>
              <a:ext cx="2504051" cy="3262276"/>
              <a:chOff x="6590149" y="1905000"/>
              <a:chExt cx="2504051" cy="3262276"/>
            </a:xfrm>
          </p:grpSpPr>
          <p:sp>
            <p:nvSpPr>
              <p:cNvPr id="13" name="角丸四角形 12">
                <a:extLst>
                  <a:ext uri="{FF2B5EF4-FFF2-40B4-BE49-F238E27FC236}">
                    <a16:creationId xmlns:a16="http://schemas.microsoft.com/office/drawing/2014/main" id="{8569347B-8A4C-9646-89AB-DDDCB8E6B339}"/>
                  </a:ext>
                </a:extLst>
              </p:cNvPr>
              <p:cNvSpPr/>
              <p:nvPr/>
            </p:nvSpPr>
            <p:spPr>
              <a:xfrm>
                <a:off x="6705600" y="1905000"/>
                <a:ext cx="160020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n-ea"/>
                    <a:cs typeface="Noto Sans CJK JP DemiLight" charset="-128"/>
                  </a:rPr>
                  <a:t>自己都合</a:t>
                </a:r>
                <a:r>
                  <a:rPr lang="ja-JP" altLang="en-US" sz="1400" b="1" spc="239" dirty="0">
                    <a:solidFill>
                      <a:schemeClr val="bg1"/>
                    </a:solidFill>
                    <a:latin typeface="+mn-ea"/>
                    <a:cs typeface="Noto Sans CJK JP DemiLight" charset="-128"/>
                  </a:rPr>
                  <a:t>退職</a:t>
                </a:r>
              </a:p>
            </p:txBody>
          </p:sp>
          <p:graphicFrame>
            <p:nvGraphicFramePr>
              <p:cNvPr id="19" name="グラフ 18"/>
              <p:cNvGraphicFramePr>
                <a:graphicFrameLocks/>
              </p:cNvGraphicFramePr>
              <p:nvPr>
                <p:extLst>
                  <p:ext uri="{D42A27DB-BD31-4B8C-83A1-F6EECF244321}">
                    <p14:modId xmlns:p14="http://schemas.microsoft.com/office/powerpoint/2010/main" val="2867399841"/>
                  </p:ext>
                </p:extLst>
              </p:nvPr>
            </p:nvGraphicFramePr>
            <p:xfrm>
              <a:off x="6934200" y="3007276"/>
              <a:ext cx="2160000" cy="216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グループ化 33"/>
              <p:cNvGrpSpPr/>
              <p:nvPr/>
            </p:nvGrpSpPr>
            <p:grpSpPr>
              <a:xfrm>
                <a:off x="6590149" y="2447836"/>
                <a:ext cx="1818596" cy="955764"/>
                <a:chOff x="162604" y="2447836"/>
                <a:chExt cx="1818596" cy="955764"/>
              </a:xfrm>
            </p:grpSpPr>
            <p:sp>
              <p:nvSpPr>
                <p:cNvPr id="35" name="フリーフォーム 34"/>
                <p:cNvSpPr/>
                <p:nvPr/>
              </p:nvSpPr>
              <p:spPr>
                <a:xfrm>
                  <a:off x="520700" y="2997200"/>
                  <a:ext cx="1460500" cy="406400"/>
                </a:xfrm>
                <a:custGeom>
                  <a:avLst/>
                  <a:gdLst>
                    <a:gd name="connsiteX0" fmla="*/ 1460500 w 1460500"/>
                    <a:gd name="connsiteY0" fmla="*/ 406400 h 406400"/>
                    <a:gd name="connsiteX1" fmla="*/ 1054100 w 1460500"/>
                    <a:gd name="connsiteY1" fmla="*/ 0 h 406400"/>
                    <a:gd name="connsiteX2" fmla="*/ 0 w 1460500"/>
                    <a:gd name="connsiteY2" fmla="*/ 0 h 406400"/>
                  </a:gdLst>
                  <a:ahLst/>
                  <a:cxnLst>
                    <a:cxn ang="0">
                      <a:pos x="connsiteX0" y="connsiteY0"/>
                    </a:cxn>
                    <a:cxn ang="0">
                      <a:pos x="connsiteX1" y="connsiteY1"/>
                    </a:cxn>
                    <a:cxn ang="0">
                      <a:pos x="connsiteX2" y="connsiteY2"/>
                    </a:cxn>
                  </a:cxnLst>
                  <a:rect l="l" t="t" r="r" b="b"/>
                  <a:pathLst>
                    <a:path w="1460500" h="406400">
                      <a:moveTo>
                        <a:pt x="1460500" y="406400"/>
                      </a:moveTo>
                      <a:lnTo>
                        <a:pt x="1054100" y="0"/>
                      </a:lnTo>
                      <a:lnTo>
                        <a:pt x="0" y="0"/>
                      </a:ln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162604" y="2447836"/>
                  <a:ext cx="1524000" cy="600164"/>
                </a:xfrm>
                <a:prstGeom prst="rect">
                  <a:avLst/>
                </a:prstGeom>
                <a:noFill/>
                <a:ln>
                  <a:noFill/>
                </a:ln>
              </p:spPr>
              <p:txBody>
                <a:bodyPr wrap="square" rtlCol="0">
                  <a:spAutoFit/>
                </a:bodyPr>
                <a:lstStyle/>
                <a:p>
                  <a:pPr algn="r">
                    <a:spcAft>
                      <a:spcPts val="600"/>
                    </a:spcAft>
                    <a:buClr>
                      <a:schemeClr val="tx2"/>
                    </a:buClr>
                  </a:pPr>
                  <a:r>
                    <a:rPr kumimoji="1" lang="ja-JP" altLang="en-US" sz="1400" b="1" dirty="0" smtClean="0">
                      <a:solidFill>
                        <a:srgbClr val="0070C0"/>
                      </a:solidFill>
                    </a:rPr>
                    <a:t>社会福祉施設</a:t>
                  </a:r>
                  <a:endParaRPr kumimoji="1" lang="en-US" altLang="ja-JP" sz="1400" b="1" dirty="0" smtClean="0">
                    <a:solidFill>
                      <a:srgbClr val="0070C0"/>
                    </a:solidFill>
                  </a:endParaRPr>
                </a:p>
                <a:p>
                  <a:pPr algn="r">
                    <a:spcAft>
                      <a:spcPts val="600"/>
                    </a:spcAft>
                    <a:buClr>
                      <a:schemeClr val="tx2"/>
                    </a:buClr>
                  </a:pPr>
                  <a:r>
                    <a:rPr kumimoji="1" lang="en-US" altLang="ja-JP" sz="1400" b="1" dirty="0" smtClean="0">
                      <a:solidFill>
                        <a:srgbClr val="0070C0"/>
                      </a:solidFill>
                      <a:latin typeface="+mn-ea"/>
                    </a:rPr>
                    <a:t>11.</a:t>
                  </a:r>
                  <a:r>
                    <a:rPr kumimoji="1" lang="en-US" altLang="ja-JP" sz="1400" b="1" dirty="0">
                      <a:solidFill>
                        <a:srgbClr val="0070C0"/>
                      </a:solidFill>
                      <a:latin typeface="+mn-ea"/>
                    </a:rPr>
                    <a:t>6</a:t>
                  </a:r>
                  <a:r>
                    <a:rPr kumimoji="1" lang="ja-JP" altLang="en-US" sz="1400" b="1" dirty="0" smtClean="0">
                      <a:solidFill>
                        <a:srgbClr val="0070C0"/>
                      </a:solidFill>
                      <a:latin typeface="+mn-ea"/>
                    </a:rPr>
                    <a:t>％</a:t>
                  </a:r>
                </a:p>
              </p:txBody>
            </p:sp>
          </p:grpSp>
        </p:grpSp>
      </p:grpSp>
      <p:sp>
        <p:nvSpPr>
          <p:cNvPr id="37" name="正方形/長方形 36">
            <a:extLst>
              <a:ext uri="{FF2B5EF4-FFF2-40B4-BE49-F238E27FC236}">
                <a16:creationId xmlns:a16="http://schemas.microsoft.com/office/drawing/2014/main" id="{BBF3C642-8A86-5746-8D2F-F1857509C015}"/>
              </a:ext>
            </a:extLst>
          </p:cNvPr>
          <p:cNvSpPr/>
          <p:nvPr/>
        </p:nvSpPr>
        <p:spPr>
          <a:xfrm>
            <a:off x="381000" y="5112390"/>
            <a:ext cx="2819400" cy="1115690"/>
          </a:xfrm>
          <a:prstGeom prst="rect">
            <a:avLst/>
          </a:prstGeom>
        </p:spPr>
        <p:txBody>
          <a:bodyPr wrap="square" lIns="0" tIns="0" rIns="0" bIns="0">
            <a:spAutoFit/>
          </a:bodyPr>
          <a:lstStyle/>
          <a:p>
            <a:pPr marL="285750" indent="-285750">
              <a:lnSpc>
                <a:spcPts val="2000"/>
              </a:lnSpc>
              <a:spcAft>
                <a:spcPts val="700"/>
              </a:spcAft>
              <a:buFont typeface="Arial" panose="020B0604020202020204" pitchFamily="34" charset="0"/>
              <a:buChar char="•"/>
            </a:pPr>
            <a:r>
              <a:rPr lang="ja-JP" altLang="en-US" sz="1400" dirty="0" smtClean="0">
                <a:solidFill>
                  <a:prstClr val="black"/>
                </a:solidFill>
                <a:latin typeface="Meiryo" panose="020B0604030504040204" pitchFamily="34" charset="-128"/>
                <a:ea typeface="Meiryo" panose="020B0604030504040204" pitchFamily="34" charset="-128"/>
              </a:rPr>
              <a:t>雇入れ時の</a:t>
            </a:r>
            <a:r>
              <a:rPr lang="ja-JP" altLang="en-US" sz="1400" b="1" dirty="0" smtClean="0">
                <a:solidFill>
                  <a:prstClr val="black"/>
                </a:solidFill>
                <a:latin typeface="Meiryo" panose="020B0604030504040204" pitchFamily="34" charset="-128"/>
                <a:ea typeface="Meiryo" panose="020B0604030504040204" pitchFamily="34" charset="-128"/>
              </a:rPr>
              <a:t>労働条件通知書交付</a:t>
            </a:r>
            <a:r>
              <a:rPr lang="ja-JP" altLang="en-US" sz="1400" dirty="0" smtClean="0">
                <a:solidFill>
                  <a:prstClr val="black"/>
                </a:solidFill>
                <a:latin typeface="Meiryo" panose="020B0604030504040204" pitchFamily="34" charset="-128"/>
                <a:ea typeface="Meiryo" panose="020B0604030504040204" pitchFamily="34" charset="-128"/>
              </a:rPr>
              <a:t>、必要項目の確認</a:t>
            </a:r>
            <a:endParaRPr lang="en-US" altLang="ja-JP" sz="1400" dirty="0" smtClean="0">
              <a:solidFill>
                <a:prstClr val="black"/>
              </a:solidFill>
              <a:latin typeface="Meiryo" panose="020B0604030504040204" pitchFamily="34" charset="-128"/>
              <a:ea typeface="Meiryo" panose="020B0604030504040204" pitchFamily="34" charset="-128"/>
            </a:endParaRPr>
          </a:p>
          <a:p>
            <a:pPr marL="285750" indent="-285750">
              <a:lnSpc>
                <a:spcPts val="2000"/>
              </a:lnSpc>
              <a:spcAft>
                <a:spcPts val="700"/>
              </a:spcAft>
              <a:buFont typeface="Arial" panose="020B0604020202020204" pitchFamily="34" charset="0"/>
              <a:buChar char="•"/>
            </a:pPr>
            <a:r>
              <a:rPr lang="ja-JP" altLang="en-US" sz="1400" dirty="0" smtClean="0">
                <a:solidFill>
                  <a:prstClr val="black"/>
                </a:solidFill>
                <a:latin typeface="Meiryo" panose="020B0604030504040204" pitchFamily="34" charset="-128"/>
                <a:ea typeface="Meiryo" panose="020B0604030504040204" pitchFamily="34" charset="-128"/>
              </a:rPr>
              <a:t>厚生労働省作成「モデル労働条件通知書」を参考に</a:t>
            </a:r>
            <a:endParaRPr lang="en-US" altLang="ja-JP" sz="1400" dirty="0" smtClean="0">
              <a:solidFill>
                <a:prstClr val="black"/>
              </a:solidFill>
              <a:latin typeface="Meiryo" panose="020B0604030504040204" pitchFamily="34" charset="-128"/>
              <a:ea typeface="Meiryo" panose="020B0604030504040204" pitchFamily="34" charset="-128"/>
            </a:endParaRPr>
          </a:p>
        </p:txBody>
      </p:sp>
      <p:sp>
        <p:nvSpPr>
          <p:cNvPr id="38" name="正方形/長方形 37">
            <a:extLst>
              <a:ext uri="{FF2B5EF4-FFF2-40B4-BE49-F238E27FC236}">
                <a16:creationId xmlns:a16="http://schemas.microsoft.com/office/drawing/2014/main" id="{BBF3C642-8A86-5746-8D2F-F1857509C015}"/>
              </a:ext>
            </a:extLst>
          </p:cNvPr>
          <p:cNvSpPr/>
          <p:nvPr/>
        </p:nvSpPr>
        <p:spPr>
          <a:xfrm>
            <a:off x="3677170" y="5112390"/>
            <a:ext cx="2753793" cy="1461939"/>
          </a:xfrm>
          <a:prstGeom prst="rect">
            <a:avLst/>
          </a:prstGeom>
        </p:spPr>
        <p:txBody>
          <a:bodyPr wrap="square" lIns="0" tIns="0" rIns="0" bIns="0">
            <a:spAutoFit/>
          </a:bodyPr>
          <a:lstStyle/>
          <a:p>
            <a:pPr marL="285750" indent="-285750">
              <a:lnSpc>
                <a:spcPts val="2000"/>
              </a:lnSpc>
              <a:spcAft>
                <a:spcPts val="700"/>
              </a:spcAft>
              <a:buFont typeface="Arial" panose="020B0604020202020204" pitchFamily="34" charset="0"/>
              <a:buChar char="•"/>
            </a:pPr>
            <a:r>
              <a:rPr lang="ja-JP" altLang="en-US" sz="1400" b="1" dirty="0" smtClean="0">
                <a:solidFill>
                  <a:prstClr val="black"/>
                </a:solidFill>
                <a:latin typeface="Meiryo" panose="020B0604030504040204" pitchFamily="34" charset="-128"/>
                <a:ea typeface="Meiryo" panose="020B0604030504040204" pitchFamily="34" charset="-128"/>
              </a:rPr>
              <a:t>所定休憩時間の確保</a:t>
            </a:r>
            <a:endParaRPr lang="en-US" altLang="ja-JP" sz="1400" b="1" dirty="0" smtClean="0">
              <a:solidFill>
                <a:prstClr val="black"/>
              </a:solidFill>
              <a:latin typeface="Meiryo" panose="020B0604030504040204" pitchFamily="34" charset="-128"/>
              <a:ea typeface="Meiryo" panose="020B0604030504040204" pitchFamily="34" charset="-128"/>
            </a:endParaRPr>
          </a:p>
          <a:p>
            <a:pPr marL="285750" indent="-285750">
              <a:lnSpc>
                <a:spcPts val="2000"/>
              </a:lnSpc>
              <a:spcAft>
                <a:spcPts val="700"/>
              </a:spcAft>
              <a:buFont typeface="Arial" panose="020B0604020202020204" pitchFamily="34" charset="0"/>
              <a:buChar char="•"/>
            </a:pPr>
            <a:r>
              <a:rPr lang="ja-JP" altLang="en-US" sz="1400" dirty="0" smtClean="0">
                <a:solidFill>
                  <a:prstClr val="black"/>
                </a:solidFill>
                <a:latin typeface="Meiryo" panose="020B0604030504040204" pitchFamily="34" charset="-128"/>
                <a:ea typeface="Meiryo" panose="020B0604030504040204" pitchFamily="34" charset="-128"/>
              </a:rPr>
              <a:t>業務</a:t>
            </a:r>
            <a:r>
              <a:rPr lang="ja-JP" altLang="en-US" sz="1400" dirty="0">
                <a:solidFill>
                  <a:prstClr val="black"/>
                </a:solidFill>
                <a:latin typeface="Meiryo" panose="020B0604030504040204" pitchFamily="34" charset="-128"/>
                <a:ea typeface="Meiryo" panose="020B0604030504040204" pitchFamily="34" charset="-128"/>
              </a:rPr>
              <a:t>都合</a:t>
            </a:r>
            <a:r>
              <a:rPr lang="ja-JP" altLang="en-US" sz="1400" dirty="0" smtClean="0">
                <a:solidFill>
                  <a:prstClr val="black"/>
                </a:solidFill>
                <a:latin typeface="Meiryo" panose="020B0604030504040204" pitchFamily="34" charset="-128"/>
                <a:ea typeface="Meiryo" panose="020B0604030504040204" pitchFamily="34" charset="-128"/>
              </a:rPr>
              <a:t>で所定時間帯に取得できない場合はずらして取得</a:t>
            </a:r>
            <a:endParaRPr lang="en-US" altLang="ja-JP" sz="1400" dirty="0" smtClean="0">
              <a:solidFill>
                <a:prstClr val="black"/>
              </a:solidFill>
              <a:latin typeface="Meiryo" panose="020B0604030504040204" pitchFamily="34" charset="-128"/>
              <a:ea typeface="Meiryo" panose="020B0604030504040204" pitchFamily="34" charset="-128"/>
            </a:endParaRPr>
          </a:p>
          <a:p>
            <a:pPr marL="285750" indent="-285750">
              <a:lnSpc>
                <a:spcPts val="2000"/>
              </a:lnSpc>
              <a:spcAft>
                <a:spcPts val="700"/>
              </a:spcAft>
              <a:buFont typeface="Arial" panose="020B0604020202020204" pitchFamily="34" charset="0"/>
              <a:buChar char="•"/>
            </a:pPr>
            <a:r>
              <a:rPr lang="ja-JP" altLang="en-US" sz="1400" dirty="0" smtClean="0">
                <a:solidFill>
                  <a:prstClr val="black"/>
                </a:solidFill>
                <a:latin typeface="Meiryo" panose="020B0604030504040204" pitchFamily="34" charset="-128"/>
                <a:ea typeface="Meiryo" panose="020B0604030504040204" pitchFamily="34" charset="-128"/>
              </a:rPr>
              <a:t>所定休憩時間を取得できなかった場合は残業代の支払い</a:t>
            </a:r>
            <a:endParaRPr lang="en-US" altLang="ja-JP" sz="1400" dirty="0" smtClean="0">
              <a:solidFill>
                <a:prstClr val="black"/>
              </a:solidFill>
              <a:latin typeface="Meiryo" panose="020B0604030504040204" pitchFamily="34" charset="-128"/>
              <a:ea typeface="Meiryo" panose="020B0604030504040204" pitchFamily="34" charset="-128"/>
            </a:endParaRPr>
          </a:p>
        </p:txBody>
      </p:sp>
      <p:sp>
        <p:nvSpPr>
          <p:cNvPr id="39" name="正方形/長方形 38">
            <a:extLst>
              <a:ext uri="{FF2B5EF4-FFF2-40B4-BE49-F238E27FC236}">
                <a16:creationId xmlns:a16="http://schemas.microsoft.com/office/drawing/2014/main" id="{BBF3C642-8A86-5746-8D2F-F1857509C015}"/>
              </a:ext>
            </a:extLst>
          </p:cNvPr>
          <p:cNvSpPr/>
          <p:nvPr/>
        </p:nvSpPr>
        <p:spPr>
          <a:xfrm>
            <a:off x="6928903" y="5112390"/>
            <a:ext cx="2753793" cy="1372171"/>
          </a:xfrm>
          <a:prstGeom prst="rect">
            <a:avLst/>
          </a:prstGeom>
        </p:spPr>
        <p:txBody>
          <a:bodyPr wrap="square" lIns="0" tIns="0" rIns="0" bIns="0">
            <a:spAutoFit/>
          </a:bodyPr>
          <a:lstStyle/>
          <a:p>
            <a:pPr marL="285750" indent="-285750">
              <a:lnSpc>
                <a:spcPts val="2000"/>
              </a:lnSpc>
              <a:spcAft>
                <a:spcPts val="700"/>
              </a:spcAft>
              <a:buFont typeface="Arial" panose="020B0604020202020204" pitchFamily="34" charset="0"/>
              <a:buChar char="•"/>
            </a:pPr>
            <a:r>
              <a:rPr lang="ja-JP" altLang="en-US" sz="1400" b="1" dirty="0" smtClean="0">
                <a:solidFill>
                  <a:prstClr val="black"/>
                </a:solidFill>
                <a:latin typeface="Meiryo" panose="020B0604030504040204" pitchFamily="34" charset="-128"/>
                <a:ea typeface="Meiryo" panose="020B0604030504040204" pitchFamily="34" charset="-128"/>
              </a:rPr>
              <a:t>退職手続の明確化</a:t>
            </a:r>
            <a:endParaRPr lang="en-US" altLang="ja-JP" sz="1400" b="1" dirty="0" smtClean="0">
              <a:solidFill>
                <a:prstClr val="black"/>
              </a:solidFill>
              <a:latin typeface="Meiryo" panose="020B0604030504040204" pitchFamily="34" charset="-128"/>
              <a:ea typeface="Meiryo" panose="020B0604030504040204" pitchFamily="34" charset="-128"/>
            </a:endParaRPr>
          </a:p>
          <a:p>
            <a:pPr marL="285750" indent="-285750">
              <a:lnSpc>
                <a:spcPts val="2000"/>
              </a:lnSpc>
              <a:spcAft>
                <a:spcPts val="700"/>
              </a:spcAft>
              <a:buFont typeface="Arial" panose="020B0604020202020204" pitchFamily="34" charset="0"/>
              <a:buChar char="•"/>
            </a:pPr>
            <a:r>
              <a:rPr lang="ja-JP" altLang="en-US" sz="1400" dirty="0" smtClean="0">
                <a:solidFill>
                  <a:prstClr val="black"/>
                </a:solidFill>
                <a:latin typeface="Meiryo" panose="020B0604030504040204" pitchFamily="34" charset="-128"/>
                <a:ea typeface="Meiryo" panose="020B0604030504040204" pitchFamily="34" charset="-128"/>
              </a:rPr>
              <a:t>適正に退職手続が取られた場合は施設側の意向にかかわらず退職可能（「退職を認めない」はできません）</a:t>
            </a:r>
            <a:endParaRPr lang="en-US" altLang="ja-JP" sz="1400" dirty="0" smtClean="0">
              <a:solidFill>
                <a:prstClr val="black"/>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52921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dirty="0" smtClean="0"/>
              <a:t>働き方改革関連法への対応</a:t>
            </a:r>
            <a:endParaRPr kumimoji="1" lang="ja-JP" altLang="en-US" dirty="0"/>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5</a:t>
            </a:fld>
            <a:endParaRPr 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600" y="1438898"/>
            <a:ext cx="3780000" cy="5348248"/>
          </a:xfrm>
          <a:prstGeom prst="rect">
            <a:avLst/>
          </a:prstGeom>
          <a:ln w="6350">
            <a:solidFill>
              <a:schemeClr val="tx1"/>
            </a:solidFill>
          </a:ln>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438898"/>
            <a:ext cx="3780000" cy="5348248"/>
          </a:xfrm>
          <a:prstGeom prst="rect">
            <a:avLst/>
          </a:prstGeom>
          <a:ln>
            <a:solidFill>
              <a:schemeClr val="tx1"/>
            </a:solidFill>
          </a:ln>
        </p:spPr>
      </p:pic>
      <p:sp>
        <p:nvSpPr>
          <p:cNvPr id="6"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8"/>
            <a:ext cx="9907200" cy="610900"/>
          </a:xfrm>
          <a:noFill/>
        </p:spPr>
        <p:txBody>
          <a:bodyPr/>
          <a:lstStyle/>
          <a:p>
            <a:pPr marL="285750" indent="-285750">
              <a:buFont typeface="Wingdings" panose="05000000000000000000" pitchFamily="2" charset="2"/>
              <a:buChar char="p"/>
            </a:pPr>
            <a:r>
              <a:rPr lang="ja-JP" altLang="en-US" sz="1600" dirty="0" smtClean="0"/>
              <a:t>働き方改革関連法の全体像</a:t>
            </a:r>
            <a:endParaRPr lang="en-US" altLang="ja-JP" sz="1600" b="1" dirty="0" smtClean="0"/>
          </a:p>
        </p:txBody>
      </p:sp>
    </p:spTree>
    <p:extLst>
      <p:ext uri="{BB962C8B-B14F-4D97-AF65-F5344CB8AC3E}">
        <p14:creationId xmlns:p14="http://schemas.microsoft.com/office/powerpoint/2010/main" val="3972777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ユーザー定義 1">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2BCEF1F3-83CB-4ED3-A3F4-8761232B342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e542ebf-0f02-4a5b-a3c6-60cb080530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13904</TotalTime>
  <Words>322</Words>
  <Application>Microsoft Office PowerPoint</Application>
  <PresentationFormat>A4 210 x 297 mm</PresentationFormat>
  <Paragraphs>45</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Noto Sans CJK JP DemiLight</vt:lpstr>
      <vt:lpstr>メイリオ</vt:lpstr>
      <vt:lpstr>メイリオ</vt:lpstr>
      <vt:lpstr>游ゴシック</vt:lpstr>
      <vt:lpstr>Arial</vt:lpstr>
      <vt:lpstr>Wingdings</vt:lpstr>
      <vt:lpstr>Office テーマ</vt:lpstr>
      <vt:lpstr>労務管理のポイント</vt:lpstr>
      <vt:lpstr>本日の説明内容</vt:lpstr>
      <vt:lpstr>はじめに　－社会福祉施設に関する労働相談の状況ー</vt:lpstr>
      <vt:lpstr>はじめに　－社会福祉施設に関する労働相談の状況ー</vt:lpstr>
      <vt:lpstr>働き方改革関連法への対応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橋本良太</dc:creator>
  <cp:lastModifiedBy>user</cp:lastModifiedBy>
  <cp:revision>535</cp:revision>
  <cp:lastPrinted>2022-10-11T00:52:10Z</cp:lastPrinted>
  <dcterms:created xsi:type="dcterms:W3CDTF">2021-01-07T10:15:48Z</dcterms:created>
  <dcterms:modified xsi:type="dcterms:W3CDTF">2022-10-25T04:22:28Z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