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3"/>
  </p:notesMasterIdLst>
  <p:handoutMasterIdLst>
    <p:handoutMasterId r:id="rId14"/>
  </p:handoutMasterIdLst>
  <p:sldIdLst>
    <p:sldId id="265" r:id="rId2"/>
    <p:sldId id="461" r:id="rId3"/>
    <p:sldId id="462" r:id="rId4"/>
    <p:sldId id="463" r:id="rId5"/>
    <p:sldId id="464" r:id="rId6"/>
    <p:sldId id="465" r:id="rId7"/>
    <p:sldId id="467" r:id="rId8"/>
    <p:sldId id="468" r:id="rId9"/>
    <p:sldId id="469" r:id="rId10"/>
    <p:sldId id="470" r:id="rId11"/>
    <p:sldId id="471" r:id="rId12"/>
  </p:sldIdLst>
  <p:sldSz cx="9144000" cy="6858000" type="screen4x3"/>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C96649B-5221-4EA4-BAA4-A9B5E90E13E0}">
          <p14:sldIdLst>
            <p14:sldId id="265"/>
            <p14:sldId id="461"/>
            <p14:sldId id="462"/>
            <p14:sldId id="463"/>
            <p14:sldId id="464"/>
            <p14:sldId id="465"/>
            <p14:sldId id="467"/>
            <p14:sldId id="468"/>
            <p14:sldId id="469"/>
            <p14:sldId id="470"/>
            <p14:sldId id="471"/>
          </p14:sldIdLst>
        </p14:section>
        <p14:section name="タイトルなしのセクション" id="{DDE0B0F8-07A0-4767-89E7-59F17533C4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kkaido" initials="h" lastIdx="4" clrIdx="0">
    <p:extLst>
      <p:ext uri="{19B8F6BF-5375-455C-9EA6-DF929625EA0E}">
        <p15:presenceInfo xmlns:p15="http://schemas.microsoft.com/office/powerpoint/2012/main" userId="hokkai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5DDC"/>
    <a:srgbClr val="3333CC"/>
    <a:srgbClr val="FF0066"/>
    <a:srgbClr val="4A206A"/>
    <a:srgbClr val="FF01C9"/>
    <a:srgbClr val="66FF66"/>
    <a:srgbClr val="25B593"/>
    <a:srgbClr val="FF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5439" autoAdjust="0"/>
  </p:normalViewPr>
  <p:slideViewPr>
    <p:cSldViewPr snapToGrid="0">
      <p:cViewPr varScale="1">
        <p:scale>
          <a:sx n="38" d="100"/>
          <a:sy n="38" d="100"/>
        </p:scale>
        <p:origin x="1932" y="36"/>
      </p:cViewPr>
      <p:guideLst/>
    </p:cSldViewPr>
  </p:slideViewPr>
  <p:notesTextViewPr>
    <p:cViewPr>
      <p:scale>
        <a:sx n="1" d="1"/>
        <a:sy n="1" d="1"/>
      </p:scale>
      <p:origin x="0" y="0"/>
    </p:cViewPr>
  </p:notesTextViewPr>
  <p:sorterViewPr>
    <p:cViewPr>
      <p:scale>
        <a:sx n="134" d="100"/>
        <a:sy n="134" d="100"/>
      </p:scale>
      <p:origin x="0" y="-318"/>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6"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2"/>
            <a:ext cx="4304982" cy="341303"/>
          </a:xfrm>
          <a:prstGeom prst="rect">
            <a:avLst/>
          </a:prstGeom>
        </p:spPr>
        <p:txBody>
          <a:bodyPr vert="horz" lIns="91363" tIns="45682" rIns="91363" bIns="456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299" y="2"/>
            <a:ext cx="4304982" cy="341303"/>
          </a:xfrm>
          <a:prstGeom prst="rect">
            <a:avLst/>
          </a:prstGeom>
        </p:spPr>
        <p:txBody>
          <a:bodyPr vert="horz" lIns="91363" tIns="45682" rIns="91363" bIns="45682" rtlCol="0"/>
          <a:lstStyle>
            <a:lvl1pPr algn="r">
              <a:defRPr sz="1200"/>
            </a:lvl1pPr>
          </a:lstStyle>
          <a:p>
            <a:fld id="{93EDD020-BA2F-4001-8843-DB3E7503AD1D}" type="datetimeFigureOut">
              <a:rPr kumimoji="1" lang="ja-JP" altLang="en-US" smtClean="0"/>
              <a:t>2024/2/21</a:t>
            </a:fld>
            <a:endParaRPr kumimoji="1" lang="ja-JP" altLang="en-US"/>
          </a:p>
        </p:txBody>
      </p:sp>
      <p:sp>
        <p:nvSpPr>
          <p:cNvPr id="4" name="フッター プレースホルダー 3"/>
          <p:cNvSpPr>
            <a:spLocks noGrp="1"/>
          </p:cNvSpPr>
          <p:nvPr>
            <p:ph type="ftr" sz="quarter" idx="2"/>
          </p:nvPr>
        </p:nvSpPr>
        <p:spPr>
          <a:xfrm>
            <a:off x="8" y="6461138"/>
            <a:ext cx="4304982" cy="341302"/>
          </a:xfrm>
          <a:prstGeom prst="rect">
            <a:avLst/>
          </a:prstGeom>
        </p:spPr>
        <p:txBody>
          <a:bodyPr vert="horz" lIns="91363" tIns="45682" rIns="91363" bIns="456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299" y="6461138"/>
            <a:ext cx="4304982" cy="341302"/>
          </a:xfrm>
          <a:prstGeom prst="rect">
            <a:avLst/>
          </a:prstGeom>
        </p:spPr>
        <p:txBody>
          <a:bodyPr vert="horz" lIns="91363" tIns="45682" rIns="91363" bIns="45682" rtlCol="0" anchor="b"/>
          <a:lstStyle>
            <a:lvl1pPr algn="r">
              <a:defRPr sz="1200"/>
            </a:lvl1pPr>
          </a:lstStyle>
          <a:p>
            <a:fld id="{6A39B3E4-D6B8-4C8E-AFB7-A6F2EB7AB676}" type="slidenum">
              <a:rPr kumimoji="1" lang="ja-JP" altLang="en-US" smtClean="0"/>
              <a:t>‹#›</a:t>
            </a:fld>
            <a:endParaRPr kumimoji="1" lang="ja-JP" altLang="en-US"/>
          </a:p>
        </p:txBody>
      </p:sp>
    </p:spTree>
    <p:extLst>
      <p:ext uri="{BB962C8B-B14F-4D97-AF65-F5344CB8AC3E}">
        <p14:creationId xmlns:p14="http://schemas.microsoft.com/office/powerpoint/2010/main" val="228741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2"/>
            <a:ext cx="4304982" cy="341303"/>
          </a:xfrm>
          <a:prstGeom prst="rect">
            <a:avLst/>
          </a:prstGeom>
        </p:spPr>
        <p:txBody>
          <a:bodyPr vert="horz" lIns="91363" tIns="45682" rIns="91363" bIns="4568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9" y="2"/>
            <a:ext cx="4304982" cy="341303"/>
          </a:xfrm>
          <a:prstGeom prst="rect">
            <a:avLst/>
          </a:prstGeom>
        </p:spPr>
        <p:txBody>
          <a:bodyPr vert="horz" lIns="91363" tIns="45682" rIns="91363" bIns="45682" rtlCol="0"/>
          <a:lstStyle>
            <a:lvl1pPr algn="r">
              <a:defRPr sz="1200"/>
            </a:lvl1pPr>
          </a:lstStyle>
          <a:p>
            <a:fld id="{588A5E91-4E36-42A6-ABBB-27265BC03767}"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3436938" y="850900"/>
            <a:ext cx="3060700" cy="2295525"/>
          </a:xfrm>
          <a:prstGeom prst="rect">
            <a:avLst/>
          </a:prstGeom>
          <a:noFill/>
          <a:ln w="12700">
            <a:solidFill>
              <a:prstClr val="black"/>
            </a:solidFill>
          </a:ln>
        </p:spPr>
        <p:txBody>
          <a:bodyPr vert="horz" lIns="91363" tIns="45682" rIns="91363" bIns="45682" rtlCol="0" anchor="ctr"/>
          <a:lstStyle/>
          <a:p>
            <a:endParaRPr lang="ja-JP" altLang="en-US"/>
          </a:p>
        </p:txBody>
      </p:sp>
      <p:sp>
        <p:nvSpPr>
          <p:cNvPr id="5" name="ノート プレースホルダー 4"/>
          <p:cNvSpPr>
            <a:spLocks noGrp="1"/>
          </p:cNvSpPr>
          <p:nvPr>
            <p:ph type="body" sz="quarter" idx="3"/>
          </p:nvPr>
        </p:nvSpPr>
        <p:spPr>
          <a:xfrm>
            <a:off x="993459" y="3273675"/>
            <a:ext cx="7947659" cy="2678460"/>
          </a:xfrm>
          <a:prstGeom prst="rect">
            <a:avLst/>
          </a:prstGeom>
        </p:spPr>
        <p:txBody>
          <a:bodyPr vert="horz" lIns="91363" tIns="45682" rIns="91363" bIns="456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6461138"/>
            <a:ext cx="4304982" cy="341302"/>
          </a:xfrm>
          <a:prstGeom prst="rect">
            <a:avLst/>
          </a:prstGeom>
        </p:spPr>
        <p:txBody>
          <a:bodyPr vert="horz" lIns="91363" tIns="45682" rIns="91363" bIns="456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9" y="6461138"/>
            <a:ext cx="4304982" cy="341302"/>
          </a:xfrm>
          <a:prstGeom prst="rect">
            <a:avLst/>
          </a:prstGeom>
        </p:spPr>
        <p:txBody>
          <a:bodyPr vert="horz" lIns="91363" tIns="45682" rIns="91363" bIns="45682" rtlCol="0" anchor="b"/>
          <a:lstStyle>
            <a:lvl1pPr algn="r">
              <a:defRPr sz="1200"/>
            </a:lvl1pPr>
          </a:lstStyle>
          <a:p>
            <a:fld id="{34C5C73F-FAB9-4E90-B433-70CDE32A7620}" type="slidenum">
              <a:rPr kumimoji="1" lang="ja-JP" altLang="en-US" smtClean="0"/>
              <a:t>‹#›</a:t>
            </a:fld>
            <a:endParaRPr kumimoji="1" lang="ja-JP" altLang="en-US"/>
          </a:p>
        </p:txBody>
      </p:sp>
    </p:spTree>
    <p:extLst>
      <p:ext uri="{BB962C8B-B14F-4D97-AF65-F5344CB8AC3E}">
        <p14:creationId xmlns:p14="http://schemas.microsoft.com/office/powerpoint/2010/main" val="1443580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ea"/>
        <a:ea typeface="+mn-ea"/>
        <a:cs typeface="+mn-cs"/>
      </a:defRPr>
    </a:lvl1pPr>
    <a:lvl2pPr marL="457200" algn="l" defTabSz="914400" rtl="0" eaLnBrk="1" latinLnBrk="0" hangingPunct="1">
      <a:defRPr kumimoji="1" sz="1200" kern="1200">
        <a:solidFill>
          <a:schemeClr val="tx1"/>
        </a:solidFill>
        <a:latin typeface="+mn-ea"/>
        <a:ea typeface="+mn-ea"/>
        <a:cs typeface="+mn-cs"/>
      </a:defRPr>
    </a:lvl2pPr>
    <a:lvl3pPr marL="914400" algn="l" defTabSz="914400" rtl="0" eaLnBrk="1" latinLnBrk="0" hangingPunct="1">
      <a:defRPr kumimoji="1" sz="1200" kern="1200">
        <a:solidFill>
          <a:schemeClr val="tx1"/>
        </a:solidFill>
        <a:latin typeface="+mn-ea"/>
        <a:ea typeface="+mn-ea"/>
        <a:cs typeface="+mn-cs"/>
      </a:defRPr>
    </a:lvl3pPr>
    <a:lvl4pPr marL="1371600" algn="l" defTabSz="914400" rtl="0" eaLnBrk="1" latinLnBrk="0" hangingPunct="1">
      <a:defRPr kumimoji="1" sz="1200" kern="1200">
        <a:solidFill>
          <a:schemeClr val="tx1"/>
        </a:solidFill>
        <a:latin typeface="+mn-ea"/>
        <a:ea typeface="+mn-ea"/>
        <a:cs typeface="+mn-cs"/>
      </a:defRPr>
    </a:lvl4pPr>
    <a:lvl5pPr marL="1828800" algn="l" defTabSz="914400" rtl="0" eaLnBrk="1" latinLnBrk="0" hangingPunct="1">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性感染症を十勝の現状を知りながら身近な問題として学ぶ</a:t>
            </a:r>
            <a:endParaRPr kumimoji="1" lang="en-US" altLang="ja-JP" dirty="0" smtClean="0"/>
          </a:p>
          <a:p>
            <a:r>
              <a:rPr kumimoji="1" lang="ja-JP" altLang="en-US" dirty="0" smtClean="0"/>
              <a:t>　　　</a:t>
            </a:r>
            <a:endParaRPr kumimoji="1" lang="en-US" altLang="ja-JP" dirty="0" smtClean="0"/>
          </a:p>
          <a:p>
            <a:r>
              <a:rPr kumimoji="1" lang="ja-JP" altLang="en-US" dirty="0" smtClean="0"/>
              <a:t>先に授業を行っている感染症のひとつとして、性感染症がある。</a:t>
            </a:r>
            <a:endParaRPr kumimoji="1" lang="en-US" altLang="ja-JP" dirty="0" smtClean="0"/>
          </a:p>
          <a:p>
            <a:r>
              <a:rPr kumimoji="1" lang="ja-JP" altLang="en-US" dirty="0" smtClean="0"/>
              <a:t>他の感染症よりも性に関わるので、授業を受ける時になんだか恥ずかしいという気持ちがあったり</a:t>
            </a:r>
            <a:endParaRPr kumimoji="1" lang="en-US" altLang="ja-JP" dirty="0" smtClean="0"/>
          </a:p>
          <a:p>
            <a:r>
              <a:rPr kumimoji="1" lang="ja-JP" altLang="en-US" dirty="0" smtClean="0"/>
              <a:t>また、良く聞くインフルエンザや胃腸炎などの感染症と違い自分は感染しないと思っている人もいるかも</a:t>
            </a:r>
            <a:endParaRPr kumimoji="1" lang="en-US" altLang="ja-JP" dirty="0" smtClean="0"/>
          </a:p>
          <a:p>
            <a:r>
              <a:rPr kumimoji="1" lang="ja-JP" altLang="en-US" dirty="0" smtClean="0"/>
              <a:t>今そういう心配がないと考えている人も、</a:t>
            </a:r>
            <a:endParaRPr kumimoji="1" lang="en-US" altLang="ja-JP" dirty="0" smtClean="0"/>
          </a:p>
          <a:p>
            <a:r>
              <a:rPr kumimoji="1" lang="ja-JP" altLang="en-US" dirty="0" smtClean="0"/>
              <a:t>この先</a:t>
            </a:r>
            <a:r>
              <a:rPr kumimoji="1" lang="en-US" altLang="ja-JP" dirty="0" smtClean="0"/>
              <a:t>10</a:t>
            </a:r>
            <a:r>
              <a:rPr kumimoji="1" lang="ja-JP" altLang="en-US" dirty="0" smtClean="0"/>
              <a:t>年、もっと先の自分を含めて聞いてもらえるとよい。</a:t>
            </a:r>
            <a:endParaRPr kumimoji="1" lang="en-US" altLang="ja-JP" dirty="0" smtClean="0"/>
          </a:p>
          <a:p>
            <a:r>
              <a:rPr kumimoji="1" lang="ja-JP" altLang="en-US" dirty="0" smtClean="0"/>
              <a:t>教科書では、全国の話しで学習しますが、今日は十勝の話で学習をします。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1</a:t>
            </a:fld>
            <a:endParaRPr kumimoji="1" lang="ja-JP" altLang="en-US"/>
          </a:p>
        </p:txBody>
      </p:sp>
    </p:spTree>
    <p:extLst>
      <p:ext uri="{BB962C8B-B14F-4D97-AF65-F5344CB8AC3E}">
        <p14:creationId xmlns:p14="http://schemas.microsoft.com/office/powerpoint/2010/main" val="151853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2018</a:t>
            </a:r>
            <a:r>
              <a:rPr kumimoji="1" lang="ja-JP" altLang="en-US" dirty="0" smtClean="0"/>
              <a:t>年（</a:t>
            </a:r>
            <a:r>
              <a:rPr kumimoji="1" lang="en-US" altLang="ja-JP" dirty="0" smtClean="0"/>
              <a:t>R2</a:t>
            </a:r>
            <a:r>
              <a:rPr kumimoji="1" lang="ja-JP" altLang="en-US" dirty="0" smtClean="0"/>
              <a:t>年</a:t>
            </a:r>
            <a:r>
              <a:rPr kumimoji="1" lang="en-US" altLang="ja-JP" dirty="0" smtClean="0"/>
              <a:t>4</a:t>
            </a:r>
            <a:r>
              <a:rPr kumimoji="1" lang="ja-JP" altLang="en-US" dirty="0" smtClean="0"/>
              <a:t>月時点での最新）</a:t>
            </a:r>
            <a:endParaRPr kumimoji="1" lang="en-US" altLang="ja-JP" dirty="0" smtClean="0"/>
          </a:p>
          <a:p>
            <a:r>
              <a:rPr kumimoji="1" lang="ja-JP" altLang="en-US" dirty="0" smtClean="0"/>
              <a:t>感染症情報センターと厚生労働省人口動態年齢区分別人口による罹患率人口</a:t>
            </a:r>
            <a:r>
              <a:rPr kumimoji="1" lang="en-US" altLang="ja-JP" dirty="0" smtClean="0"/>
              <a:t>1000</a:t>
            </a:r>
            <a:r>
              <a:rPr kumimoji="1" lang="ja-JP" altLang="en-US" dirty="0" smtClean="0"/>
              <a:t>対</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11</a:t>
            </a:fld>
            <a:endParaRPr kumimoji="1" lang="ja-JP" altLang="en-US"/>
          </a:p>
        </p:txBody>
      </p:sp>
    </p:spTree>
    <p:extLst>
      <p:ext uri="{BB962C8B-B14F-4D97-AF65-F5344CB8AC3E}">
        <p14:creationId xmlns:p14="http://schemas.microsoft.com/office/powerpoint/2010/main" val="54489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本時の内容を伝える</a:t>
            </a:r>
            <a:endParaRPr kumimoji="1" lang="en-US" altLang="ja-JP" dirty="0" smtClean="0"/>
          </a:p>
          <a:p>
            <a:endParaRPr kumimoji="1" lang="en-US" altLang="ja-JP" dirty="0" smtClean="0"/>
          </a:p>
          <a:p>
            <a:r>
              <a:rPr kumimoji="1" lang="ja-JP" altLang="en-US" dirty="0" smtClean="0"/>
              <a:t>１　性感染症について</a:t>
            </a:r>
            <a:endParaRPr kumimoji="1" lang="en-US" altLang="ja-JP" dirty="0" smtClean="0"/>
          </a:p>
          <a:p>
            <a:r>
              <a:rPr kumimoji="1" lang="ja-JP" altLang="en-US" dirty="0" smtClean="0"/>
              <a:t>　　自分の暮らす十勝の現状についても知る</a:t>
            </a:r>
            <a:endParaRPr kumimoji="1" lang="en-US" altLang="ja-JP" dirty="0" smtClean="0"/>
          </a:p>
          <a:p>
            <a:endParaRPr kumimoji="1" lang="en-US" altLang="ja-JP" dirty="0" smtClean="0"/>
          </a:p>
          <a:p>
            <a:r>
              <a:rPr kumimoji="1" lang="ja-JP" altLang="en-US" dirty="0" smtClean="0"/>
              <a:t>２　性感染症に感染しない方法を考える。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3</a:t>
            </a:fld>
            <a:endParaRPr kumimoji="1" lang="ja-JP" altLang="en-US"/>
          </a:p>
        </p:txBody>
      </p:sp>
    </p:spTree>
    <p:extLst>
      <p:ext uri="{BB962C8B-B14F-4D97-AF65-F5344CB8AC3E}">
        <p14:creationId xmlns:p14="http://schemas.microsoft.com/office/powerpoint/2010/main" val="394859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感染症の復習</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4</a:t>
            </a:fld>
            <a:endParaRPr kumimoji="1" lang="ja-JP" altLang="en-US"/>
          </a:p>
        </p:txBody>
      </p:sp>
    </p:spTree>
    <p:extLst>
      <p:ext uri="{BB962C8B-B14F-4D97-AF65-F5344CB8AC3E}">
        <p14:creationId xmlns:p14="http://schemas.microsoft.com/office/powerpoint/2010/main" val="298661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感染症の予防には、感染源の対策、感染経路の対策、抵抗力の対策が　重要</a:t>
            </a:r>
            <a:endParaRPr kumimoji="1" lang="en-US" altLang="ja-JP" dirty="0" smtClean="0"/>
          </a:p>
          <a:p>
            <a:endParaRPr kumimoji="1" lang="en-US" altLang="ja-JP" dirty="0" smtClean="0"/>
          </a:p>
          <a:p>
            <a:r>
              <a:rPr kumimoji="1" lang="ja-JP" altLang="en-US" dirty="0" smtClean="0"/>
              <a:t>それぞれの具体的なことをあげていく</a:t>
            </a:r>
            <a:endParaRPr kumimoji="1" lang="en-US" altLang="ja-JP" dirty="0" smtClean="0"/>
          </a:p>
          <a:p>
            <a:r>
              <a:rPr kumimoji="1" lang="en-US" altLang="ja-JP" dirty="0" smtClean="0"/>
              <a:t>【</a:t>
            </a:r>
            <a:r>
              <a:rPr kumimoji="1" lang="ja-JP" altLang="en-US" dirty="0" smtClean="0"/>
              <a:t>板書</a:t>
            </a:r>
            <a:r>
              <a:rPr kumimoji="1" lang="en-US" altLang="ja-JP" dirty="0" smtClean="0"/>
              <a:t>】</a:t>
            </a:r>
          </a:p>
          <a:p>
            <a:r>
              <a:rPr kumimoji="1" lang="ja-JP" altLang="en-US" dirty="0" smtClean="0"/>
              <a:t>「病原体（感染原）」をできるだけ少なくする対策</a:t>
            </a:r>
            <a:endParaRPr kumimoji="1" lang="en-US" altLang="ja-JP" dirty="0" smtClean="0"/>
          </a:p>
          <a:p>
            <a:r>
              <a:rPr kumimoji="1" lang="ja-JP" altLang="en-US" dirty="0" smtClean="0"/>
              <a:t>　消毒・滅菌・患者の入院治療など</a:t>
            </a:r>
            <a:endParaRPr kumimoji="1" lang="en-US" altLang="ja-JP" dirty="0" smtClean="0"/>
          </a:p>
          <a:p>
            <a:r>
              <a:rPr kumimoji="1" lang="ja-JP" altLang="en-US" dirty="0" smtClean="0"/>
              <a:t>「感染経路」の対策</a:t>
            </a:r>
            <a:endParaRPr kumimoji="1" lang="en-US" altLang="ja-JP" dirty="0" smtClean="0"/>
          </a:p>
          <a:p>
            <a:r>
              <a:rPr kumimoji="1" lang="ja-JP" altLang="en-US" dirty="0" smtClean="0"/>
              <a:t>　手洗い・換気・マスク・飲料水などの衛生維持など</a:t>
            </a:r>
            <a:endParaRPr kumimoji="1" lang="en-US" altLang="ja-JP" dirty="0" smtClean="0"/>
          </a:p>
          <a:p>
            <a:r>
              <a:rPr kumimoji="1" lang="ja-JP" altLang="en-US" dirty="0" smtClean="0"/>
              <a:t>「身体の抵抗力」の対策</a:t>
            </a:r>
            <a:endParaRPr kumimoji="1" lang="en-US" altLang="ja-JP" dirty="0" smtClean="0"/>
          </a:p>
          <a:p>
            <a:r>
              <a:rPr kumimoji="1" lang="ja-JP" altLang="en-US" dirty="0" smtClean="0"/>
              <a:t>　運動・栄養・休養・予防接種など</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5</a:t>
            </a:fld>
            <a:endParaRPr kumimoji="1" lang="ja-JP" altLang="en-US"/>
          </a:p>
        </p:txBody>
      </p:sp>
    </p:spTree>
    <p:extLst>
      <p:ext uri="{BB962C8B-B14F-4D97-AF65-F5344CB8AC3E}">
        <p14:creationId xmlns:p14="http://schemas.microsoft.com/office/powerpoint/2010/main" val="105066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性感染症について説明する</a:t>
            </a:r>
            <a:endParaRPr kumimoji="1" lang="en-US" altLang="ja-JP" dirty="0" smtClean="0"/>
          </a:p>
          <a:p>
            <a:r>
              <a:rPr kumimoji="1" lang="ja-JP" altLang="en-US" dirty="0" smtClean="0"/>
              <a:t>「性的接触」により感染する病気の総称であることを伝える。</a:t>
            </a:r>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6</a:t>
            </a:fld>
            <a:endParaRPr kumimoji="1" lang="ja-JP" altLang="en-US"/>
          </a:p>
        </p:txBody>
      </p:sp>
    </p:spTree>
    <p:extLst>
      <p:ext uri="{BB962C8B-B14F-4D97-AF65-F5344CB8AC3E}">
        <p14:creationId xmlns:p14="http://schemas.microsoft.com/office/powerpoint/2010/main" val="206364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性感染症の病原体を伝える。</a:t>
            </a:r>
            <a:endParaRPr kumimoji="1" lang="en-US" altLang="ja-JP" dirty="0" smtClean="0"/>
          </a:p>
          <a:p>
            <a:r>
              <a:rPr kumimoji="1" lang="ja-JP" altLang="en-US" dirty="0" smtClean="0"/>
              <a:t>ということは、　</a:t>
            </a:r>
            <a:endParaRPr kumimoji="1" lang="en-US" altLang="ja-JP" dirty="0" smtClean="0"/>
          </a:p>
          <a:p>
            <a:r>
              <a:rPr kumimoji="1" lang="ja-JP" altLang="en-US" dirty="0" smtClean="0"/>
              <a:t>⇒これらにふれる可能性のある行為をしなければ、感染しない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7</a:t>
            </a:fld>
            <a:endParaRPr kumimoji="1" lang="ja-JP" altLang="en-US"/>
          </a:p>
        </p:txBody>
      </p:sp>
    </p:spTree>
    <p:extLst>
      <p:ext uri="{BB962C8B-B14F-4D97-AF65-F5344CB8AC3E}">
        <p14:creationId xmlns:p14="http://schemas.microsoft.com/office/powerpoint/2010/main" val="304172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主な性感染症</a:t>
            </a:r>
            <a:r>
              <a:rPr kumimoji="1" lang="en-US" altLang="ja-JP" dirty="0" smtClean="0">
                <a:latin typeface="+mn-ea"/>
                <a:ea typeface="+mn-ea"/>
              </a:rPr>
              <a:t>5</a:t>
            </a:r>
            <a:r>
              <a:rPr kumimoji="1" lang="ja-JP" altLang="en-US" dirty="0" smtClean="0">
                <a:latin typeface="+mn-ea"/>
                <a:ea typeface="+mn-ea"/>
              </a:rPr>
              <a:t>種のうち</a:t>
            </a:r>
            <a:endParaRPr kumimoji="1" lang="en-US" altLang="ja-JP" dirty="0" smtClean="0">
              <a:latin typeface="+mn-ea"/>
              <a:ea typeface="+mn-ea"/>
            </a:endParaRPr>
          </a:p>
          <a:p>
            <a:r>
              <a:rPr kumimoji="1" lang="ja-JP" altLang="en-US" dirty="0" smtClean="0">
                <a:latin typeface="+mn-ea"/>
                <a:ea typeface="+mn-ea"/>
              </a:rPr>
              <a:t>性器クラミジアが重要な疾患であることを伝える。</a:t>
            </a:r>
            <a:endParaRPr kumimoji="1" lang="en-US" altLang="ja-JP" dirty="0" smtClean="0">
              <a:latin typeface="+mn-ea"/>
              <a:ea typeface="+mn-ea"/>
            </a:endParaRPr>
          </a:p>
          <a:p>
            <a:r>
              <a:rPr kumimoji="1" lang="ja-JP" altLang="en-US" dirty="0" smtClean="0">
                <a:latin typeface="+mn-ea"/>
                <a:ea typeface="+mn-ea"/>
              </a:rPr>
              <a:t>男性の排尿時の痛みは気づく事もあるが、</a:t>
            </a:r>
            <a:endParaRPr kumimoji="1" lang="en-US" altLang="ja-JP" dirty="0" smtClean="0">
              <a:latin typeface="+mn-ea"/>
              <a:ea typeface="+mn-ea"/>
            </a:endParaRPr>
          </a:p>
          <a:p>
            <a:r>
              <a:rPr kumimoji="1" lang="ja-JP" altLang="en-US" dirty="0" smtClean="0">
                <a:latin typeface="+mn-ea"/>
                <a:ea typeface="+mn-ea"/>
              </a:rPr>
              <a:t>女性の症状は自分で自覚しない（気がつかない）程度の</a:t>
            </a:r>
            <a:endParaRPr kumimoji="1" lang="en-US" altLang="ja-JP" dirty="0" smtClean="0">
              <a:latin typeface="+mn-ea"/>
              <a:ea typeface="+mn-ea"/>
            </a:endParaRPr>
          </a:p>
          <a:p>
            <a:r>
              <a:rPr kumimoji="1" lang="ja-JP" altLang="en-US" dirty="0" smtClean="0">
                <a:latin typeface="+mn-ea"/>
                <a:ea typeface="+mn-ea"/>
              </a:rPr>
              <a:t>ことが多いので、治療が遅れたり、放置されることがある。</a:t>
            </a:r>
            <a:endParaRPr kumimoji="1" lang="en-US" altLang="ja-JP" dirty="0" smtClean="0">
              <a:latin typeface="+mn-ea"/>
              <a:ea typeface="+mn-ea"/>
            </a:endParaRPr>
          </a:p>
          <a:p>
            <a:r>
              <a:rPr kumimoji="1" lang="ja-JP" altLang="en-US" dirty="0" smtClean="0">
                <a:latin typeface="+mn-ea"/>
                <a:ea typeface="+mn-ea"/>
              </a:rPr>
              <a:t>「痛み」やおりものの「量」は、健常時であっても個人差があり、感じ方や程度の判断にも個別性がある。</a:t>
            </a:r>
            <a:endParaRPr kumimoji="1" lang="en-US" altLang="ja-JP" dirty="0" smtClean="0">
              <a:latin typeface="+mn-ea"/>
              <a:ea typeface="+mn-ea"/>
            </a:endParaRPr>
          </a:p>
          <a:p>
            <a:r>
              <a:rPr kumimoji="1" lang="ja-JP" altLang="en-US" dirty="0" smtClean="0">
                <a:latin typeface="+mn-ea"/>
                <a:ea typeface="+mn-ea"/>
              </a:rPr>
              <a:t>潜伏期が長く、直ぐに自分が感染していること、病原体を持っていることに気がつけない。</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性感染症の数については、Ｒ１年の全国の患者数を示している。</a:t>
            </a:r>
            <a:endParaRPr kumimoji="1" lang="en-US" altLang="ja-JP" dirty="0" smtClean="0">
              <a:latin typeface="+mn-ea"/>
              <a:ea typeface="+mn-ea"/>
            </a:endParaRPr>
          </a:p>
          <a:p>
            <a:r>
              <a:rPr kumimoji="1" lang="ja-JP" altLang="en-US" dirty="0" smtClean="0">
                <a:latin typeface="+mn-ea"/>
                <a:ea typeface="+mn-ea"/>
              </a:rPr>
              <a:t>（参照　厚生労働省　性感染症報告数より）</a:t>
            </a:r>
            <a:endParaRPr kumimoji="1" lang="en-US" altLang="ja-JP"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8</a:t>
            </a:fld>
            <a:endParaRPr kumimoji="1" lang="ja-JP" altLang="en-US"/>
          </a:p>
        </p:txBody>
      </p:sp>
    </p:spTree>
    <p:extLst>
      <p:ext uri="{BB962C8B-B14F-4D97-AF65-F5344CB8AC3E}">
        <p14:creationId xmlns:p14="http://schemas.microsoft.com/office/powerpoint/2010/main" val="311164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感染によって炎症が起きると、腫れるのでとおり道が狭くなったり、詰まる。炎症が進むと水がたまることもある。</a:t>
            </a:r>
            <a:endParaRPr kumimoji="1" lang="en-US" altLang="ja-JP" dirty="0" smtClean="0"/>
          </a:p>
          <a:p>
            <a:r>
              <a:rPr kumimoji="1" lang="ja-JP" altLang="en-US" dirty="0" smtClean="0"/>
              <a:t>受精卵がとおりにくくなるので、妊娠できない不妊症になったり、子宮につく前に受精卵が子宮とは別の場所に着床してしまう子宮外妊娠に</a:t>
            </a:r>
            <a:endParaRPr kumimoji="1" lang="en-US" altLang="ja-JP" dirty="0" smtClean="0"/>
          </a:p>
          <a:p>
            <a:r>
              <a:rPr kumimoji="1" lang="ja-JP" altLang="en-US" dirty="0" smtClean="0"/>
              <a:t>なることがある。</a:t>
            </a:r>
            <a:endParaRPr kumimoji="1" lang="en-US" altLang="ja-JP" dirty="0" smtClean="0"/>
          </a:p>
          <a:p>
            <a:r>
              <a:rPr kumimoji="1" lang="ja-JP" altLang="en-US" dirty="0" smtClean="0"/>
              <a:t>クラミジア感染症をはじめとする、性感染症は風邪のように自然に治ることはなく、専門の治療が必要。</a:t>
            </a:r>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9</a:t>
            </a:fld>
            <a:endParaRPr kumimoji="1" lang="ja-JP" altLang="en-US"/>
          </a:p>
        </p:txBody>
      </p:sp>
    </p:spTree>
    <p:extLst>
      <p:ext uri="{BB962C8B-B14F-4D97-AF65-F5344CB8AC3E}">
        <p14:creationId xmlns:p14="http://schemas.microsoft.com/office/powerpoint/2010/main" val="241203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専門の治療は、生殖器を診る婦人科や泌尿器科で受けると良い。</a:t>
            </a:r>
          </a:p>
          <a:p>
            <a:r>
              <a:rPr kumimoji="1" lang="ja-JP" altLang="en-US" dirty="0" smtClean="0"/>
              <a:t>治療は必ずパートナーも一緒に受ける必要がある。</a:t>
            </a:r>
            <a:endParaRPr kumimoji="1" lang="en-US" altLang="ja-JP" dirty="0" smtClean="0"/>
          </a:p>
          <a:p>
            <a:r>
              <a:rPr kumimoji="1" lang="ja-JP" altLang="en-US" dirty="0" smtClean="0"/>
              <a:t>性感染症は自分では先述したとおり自覚症状の捉えが様々なので</a:t>
            </a:r>
            <a:endParaRPr kumimoji="1" lang="en-US" altLang="ja-JP" dirty="0" smtClean="0"/>
          </a:p>
          <a:p>
            <a:r>
              <a:rPr kumimoji="1" lang="ja-JP" altLang="en-US" dirty="0" smtClean="0"/>
              <a:t>医師の指示どおり通院し、完治したことを伝えられるまで治療することが必要。</a:t>
            </a:r>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10</a:t>
            </a:fld>
            <a:endParaRPr kumimoji="1" lang="ja-JP" altLang="en-US"/>
          </a:p>
        </p:txBody>
      </p:sp>
    </p:spTree>
    <p:extLst>
      <p:ext uri="{BB962C8B-B14F-4D97-AF65-F5344CB8AC3E}">
        <p14:creationId xmlns:p14="http://schemas.microsoft.com/office/powerpoint/2010/main" val="334325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6C0E2A3-5A3D-4592-987D-C06C4638C906}"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116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328914E-B8EE-48B4-8F71-C94E2E62BBC7}"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787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4F4A6D8-1291-4412-AED9-B8E871A58978}"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452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0829A0-8FFF-4D0E-AF67-DAE30BD1ACFD}"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43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2BA66C2-6C86-45FC-B966-AE0F5CEBB56D}"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113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F592C8E-C30B-44B4-A53E-A9D58AA3A0F5}"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26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0935FB-FF4A-4A26-A7F8-3F97D14FF217}"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872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F068772-F969-4B22-B529-0CDEBCCC2969}"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924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611E-7B98-400E-90C1-0414B48D0780}"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21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3EC821-2C8F-46DB-A11B-B2AF45E12D4E}"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500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0994342-F283-498C-A90D-29670BCD6B59}"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784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0B467-E376-4CB7-B628-761F19A4ECDF}" type="datetime1">
              <a:rPr lang="ja-JP" altLang="en-US" smtClean="0">
                <a:solidFill>
                  <a:prstClr val="black">
                    <a:tint val="75000"/>
                  </a:prstClr>
                </a:solidFill>
              </a:rPr>
              <a:t>2024/2/21</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1A72-C6D2-49D2-B311-40AB8DF449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323947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正方形/長方形 3"/>
          <p:cNvSpPr/>
          <p:nvPr/>
        </p:nvSpPr>
        <p:spPr>
          <a:xfrm>
            <a:off x="556592" y="243003"/>
            <a:ext cx="8030816" cy="1015663"/>
          </a:xfrm>
          <a:prstGeom prst="rect">
            <a:avLst/>
          </a:prstGeom>
        </p:spPr>
        <p:txBody>
          <a:bodyPr wrap="square">
            <a:spAutoFit/>
          </a:bodyPr>
          <a:lstStyle/>
          <a:p>
            <a:r>
              <a:rPr lang="ja-JP" altLang="en-US" sz="6000" b="1" dirty="0">
                <a:ln w="38100">
                  <a:solidFill>
                    <a:schemeClr val="tx1"/>
                  </a:solidFill>
                </a:ln>
                <a:solidFill>
                  <a:schemeClr val="accent4">
                    <a:lumMod val="60000"/>
                    <a:lumOff val="40000"/>
                  </a:schemeClr>
                </a:solidFill>
                <a:latin typeface="HGP創英角ﾎﾟｯﾌﾟ体" panose="040B0A00000000000000" pitchFamily="50" charset="-128"/>
                <a:ea typeface="HGP創英角ﾎﾟｯﾌﾟ体" panose="040B0A00000000000000" pitchFamily="50" charset="-128"/>
              </a:rPr>
              <a:t>性</a:t>
            </a:r>
            <a:r>
              <a:rPr lang="ja-JP" altLang="en-US" sz="6000" b="1" dirty="0" smtClean="0">
                <a:ln w="38100">
                  <a:solidFill>
                    <a:schemeClr val="tx1"/>
                  </a:solidFill>
                </a:ln>
                <a:solidFill>
                  <a:schemeClr val="accent4">
                    <a:lumMod val="60000"/>
                    <a:lumOff val="40000"/>
                  </a:schemeClr>
                </a:solidFill>
                <a:latin typeface="HGP創英角ﾎﾟｯﾌﾟ体" panose="040B0A00000000000000" pitchFamily="50" charset="-128"/>
                <a:ea typeface="HGP創英角ﾎﾟｯﾌﾟ体" panose="040B0A00000000000000" pitchFamily="50" charset="-128"/>
              </a:rPr>
              <a:t>感染症の予防</a:t>
            </a:r>
            <a:endParaRPr lang="ja-JP" altLang="en-US" sz="6000" b="1" dirty="0">
              <a:ln w="38100">
                <a:solidFill>
                  <a:schemeClr val="tx1"/>
                </a:solidFill>
              </a:ln>
              <a:solidFill>
                <a:schemeClr val="accent4">
                  <a:lumMod val="60000"/>
                  <a:lumOff val="40000"/>
                </a:schemeClr>
              </a:solidFill>
              <a:latin typeface="HGP創英角ﾎﾟｯﾌﾟ体" panose="040B0A00000000000000" pitchFamily="50" charset="-128"/>
              <a:ea typeface="HGP創英角ﾎﾟｯﾌﾟ体" panose="040B0A00000000000000" pitchFamily="50" charset="-128"/>
            </a:endParaRPr>
          </a:p>
        </p:txBody>
      </p:sp>
      <p:sp>
        <p:nvSpPr>
          <p:cNvPr id="2" name="テキスト ボックス 1"/>
          <p:cNvSpPr txBox="1"/>
          <p:nvPr/>
        </p:nvSpPr>
        <p:spPr>
          <a:xfrm>
            <a:off x="2083882" y="1479049"/>
            <a:ext cx="6697512" cy="523220"/>
          </a:xfrm>
          <a:prstGeom prst="rect">
            <a:avLst/>
          </a:prstGeom>
          <a:noFill/>
        </p:spPr>
        <p:txBody>
          <a:bodyPr wrap="square" rtlCol="0">
            <a:spAutoFit/>
          </a:bodyPr>
          <a:lstStyle/>
          <a:p>
            <a:r>
              <a:rPr kumimoji="1" lang="ja-JP" altLang="en-US" sz="2800" b="1" dirty="0" smtClean="0">
                <a:ln w="25400">
                  <a:solidFill>
                    <a:schemeClr val="tx1"/>
                  </a:solidFill>
                </a:ln>
                <a:solidFill>
                  <a:schemeClr val="accent4">
                    <a:lumMod val="60000"/>
                    <a:lumOff val="40000"/>
                  </a:schemeClr>
                </a:solidFill>
                <a:latin typeface="HGP創英角ﾎﾟｯﾌﾟ体" panose="040B0A00000000000000" pitchFamily="50" charset="-128"/>
                <a:ea typeface="HGP創英角ﾎﾟｯﾌﾟ体" panose="040B0A00000000000000" pitchFamily="50" charset="-128"/>
              </a:rPr>
              <a:t>～十勝</a:t>
            </a:r>
            <a:r>
              <a:rPr kumimoji="1" lang="ja-JP" altLang="en-US" sz="2800" b="1" dirty="0">
                <a:ln w="25400">
                  <a:solidFill>
                    <a:schemeClr val="tx1"/>
                  </a:solidFill>
                </a:ln>
                <a:solidFill>
                  <a:schemeClr val="accent4">
                    <a:lumMod val="60000"/>
                    <a:lumOff val="40000"/>
                  </a:schemeClr>
                </a:solidFill>
                <a:latin typeface="HGP創英角ﾎﾟｯﾌﾟ体" panose="040B0A00000000000000" pitchFamily="50" charset="-128"/>
                <a:ea typeface="HGP創英角ﾎﾟｯﾌﾟ体" panose="040B0A00000000000000" pitchFamily="50" charset="-128"/>
              </a:rPr>
              <a:t>管内</a:t>
            </a:r>
            <a:r>
              <a:rPr kumimoji="1" lang="ja-JP" altLang="en-US" sz="2800" b="1" dirty="0" smtClean="0">
                <a:ln w="25400">
                  <a:solidFill>
                    <a:schemeClr val="tx1"/>
                  </a:solidFill>
                </a:ln>
                <a:solidFill>
                  <a:schemeClr val="accent4">
                    <a:lumMod val="60000"/>
                    <a:lumOff val="40000"/>
                  </a:schemeClr>
                </a:solidFill>
                <a:latin typeface="HGP創英角ﾎﾟｯﾌﾟ体" panose="040B0A00000000000000" pitchFamily="50" charset="-128"/>
                <a:ea typeface="HGP創英角ﾎﾟｯﾌﾟ体" panose="040B0A00000000000000" pitchFamily="50" charset="-128"/>
              </a:rPr>
              <a:t>の現状と予防方法について～</a:t>
            </a:r>
            <a:endParaRPr kumimoji="1" lang="ja-JP" altLang="en-US" sz="2800" b="1" dirty="0">
              <a:ln w="25400">
                <a:solidFill>
                  <a:schemeClr val="tx1"/>
                </a:solidFill>
              </a:ln>
              <a:solidFill>
                <a:schemeClr val="accent4">
                  <a:lumMod val="60000"/>
                  <a:lumOff val="40000"/>
                </a:schemeClr>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p:cNvSpPr txBox="1"/>
          <p:nvPr/>
        </p:nvSpPr>
        <p:spPr>
          <a:xfrm>
            <a:off x="3393173" y="6135968"/>
            <a:ext cx="5881455" cy="523220"/>
          </a:xfrm>
          <a:prstGeom prst="rect">
            <a:avLst/>
          </a:prstGeom>
          <a:noFill/>
        </p:spPr>
        <p:txBody>
          <a:bodyPr wrap="square" rtlCol="0">
            <a:spAutoFit/>
          </a:bodyPr>
          <a:lstStyle/>
          <a:p>
            <a:r>
              <a:rPr kumimoji="1" lang="ja-JP" altLang="en-US" sz="2800" b="1" i="1" dirty="0">
                <a:ln w="25400">
                  <a:solidFill>
                    <a:schemeClr val="tx1"/>
                  </a:solidFill>
                </a:ln>
                <a:solidFill>
                  <a:schemeClr val="accent4">
                    <a:lumMod val="20000"/>
                    <a:lumOff val="80000"/>
                  </a:schemeClr>
                </a:solidFill>
                <a:latin typeface="HGP創英角ﾎﾟｯﾌﾟ体" panose="040B0A00000000000000" pitchFamily="50" charset="-128"/>
                <a:ea typeface="HGP創英角ﾎﾟｯﾌﾟ体" panose="040B0A00000000000000" pitchFamily="50" charset="-128"/>
              </a:rPr>
              <a:t>十勝思春期保健地域教育</a:t>
            </a:r>
            <a:r>
              <a:rPr kumimoji="1" lang="ja-JP" altLang="en-US" sz="2800" b="1" i="1" dirty="0" smtClean="0">
                <a:ln w="25400">
                  <a:solidFill>
                    <a:schemeClr val="tx1"/>
                  </a:solidFill>
                </a:ln>
                <a:solidFill>
                  <a:schemeClr val="accent4">
                    <a:lumMod val="20000"/>
                    <a:lumOff val="80000"/>
                  </a:schemeClr>
                </a:solidFill>
                <a:latin typeface="HGP創英角ﾎﾟｯﾌﾟ体" panose="040B0A00000000000000" pitchFamily="50" charset="-128"/>
                <a:ea typeface="HGP創英角ﾎﾟｯﾌﾟ体" panose="040B0A00000000000000" pitchFamily="50" charset="-128"/>
              </a:rPr>
              <a:t>プログラム</a:t>
            </a:r>
            <a:endParaRPr kumimoji="1" lang="ja-JP" altLang="en-US" sz="2800" b="1" i="1" dirty="0">
              <a:ln w="25400">
                <a:solidFill>
                  <a:schemeClr val="tx1"/>
                </a:solidFill>
              </a:ln>
              <a:solidFill>
                <a:schemeClr val="accent4">
                  <a:lumMod val="20000"/>
                  <a:lumOff val="80000"/>
                </a:schemeClr>
              </a:solidFill>
              <a:latin typeface="HGP創英角ﾎﾟｯﾌﾟ体" panose="040B0A00000000000000" pitchFamily="50" charset="-128"/>
              <a:ea typeface="HGP創英角ﾎﾟｯﾌﾟ体" panose="040B0A00000000000000" pitchFamily="50" charset="-128"/>
            </a:endParaRPr>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z="1200" smtClean="0">
                <a:solidFill>
                  <a:schemeClr val="tx1"/>
                </a:solidFill>
              </a:rPr>
              <a:t>1</a:t>
            </a:fld>
            <a:endParaRPr kumimoji="1" lang="ja-JP" altLang="en-US" sz="1200" dirty="0">
              <a:solidFill>
                <a:schemeClr val="tx1"/>
              </a:solidFill>
            </a:endParaRPr>
          </a:p>
        </p:txBody>
      </p:sp>
    </p:spTree>
    <p:extLst>
      <p:ext uri="{BB962C8B-B14F-4D97-AF65-F5344CB8AC3E}">
        <p14:creationId xmlns:p14="http://schemas.microsoft.com/office/powerpoint/2010/main" val="1120545094"/>
      </p:ext>
    </p:extLst>
  </p:cSld>
  <p:clrMapOvr>
    <a:masterClrMapping/>
  </p:clrMapOvr>
  <mc:AlternateContent xmlns:mc="http://schemas.openxmlformats.org/markup-compatibility/2006" xmlns:p14="http://schemas.microsoft.com/office/powerpoint/2010/main">
    <mc:Choice Requires="p14">
      <p:transition spd="slow" p14:dur="2000" advTm="43146"/>
    </mc:Choice>
    <mc:Fallback xmlns="">
      <p:transition spd="slow" advTm="4314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10</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440635" y="168344"/>
            <a:ext cx="8580548" cy="6553132"/>
          </a:xfrm>
          <a:prstGeom prst="rect">
            <a:avLst/>
          </a:prstGeom>
        </p:spPr>
      </p:pic>
    </p:spTree>
    <p:extLst>
      <p:ext uri="{BB962C8B-B14F-4D97-AF65-F5344CB8AC3E}">
        <p14:creationId xmlns:p14="http://schemas.microsoft.com/office/powerpoint/2010/main" val="503461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11</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264107" y="203038"/>
            <a:ext cx="8775644" cy="6654961"/>
          </a:xfrm>
          <a:prstGeom prst="rect">
            <a:avLst/>
          </a:prstGeom>
        </p:spPr>
      </p:pic>
    </p:spTree>
    <p:extLst>
      <p:ext uri="{BB962C8B-B14F-4D97-AF65-F5344CB8AC3E}">
        <p14:creationId xmlns:p14="http://schemas.microsoft.com/office/powerpoint/2010/main" val="1419863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5" name="図 4"/>
          <p:cNvPicPr>
            <a:picLocks noChangeAspect="1"/>
          </p:cNvPicPr>
          <p:nvPr/>
        </p:nvPicPr>
        <p:blipFill>
          <a:blip r:embed="rId2"/>
          <a:stretch>
            <a:fillRect/>
          </a:stretch>
        </p:blipFill>
        <p:spPr>
          <a:xfrm>
            <a:off x="0" y="0"/>
            <a:ext cx="9144000" cy="6897872"/>
          </a:xfrm>
          <a:prstGeom prst="rect">
            <a:avLst/>
          </a:prstGeom>
        </p:spPr>
      </p:pic>
    </p:spTree>
    <p:extLst>
      <p:ext uri="{BB962C8B-B14F-4D97-AF65-F5344CB8AC3E}">
        <p14:creationId xmlns:p14="http://schemas.microsoft.com/office/powerpoint/2010/main" val="58478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3</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15785" y="0"/>
            <a:ext cx="9159785" cy="6858000"/>
          </a:xfrm>
          <a:prstGeom prst="rect">
            <a:avLst/>
          </a:prstGeom>
        </p:spPr>
      </p:pic>
    </p:spTree>
    <p:extLst>
      <p:ext uri="{BB962C8B-B14F-4D97-AF65-F5344CB8AC3E}">
        <p14:creationId xmlns:p14="http://schemas.microsoft.com/office/powerpoint/2010/main" val="137061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4</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0" y="102705"/>
            <a:ext cx="9144000" cy="6755295"/>
          </a:xfrm>
          <a:prstGeom prst="rect">
            <a:avLst/>
          </a:prstGeom>
        </p:spPr>
      </p:pic>
    </p:spTree>
    <p:extLst>
      <p:ext uri="{BB962C8B-B14F-4D97-AF65-F5344CB8AC3E}">
        <p14:creationId xmlns:p14="http://schemas.microsoft.com/office/powerpoint/2010/main" val="284586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5</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39756" y="-103151"/>
            <a:ext cx="9144000" cy="6961152"/>
          </a:xfrm>
          <a:prstGeom prst="rect">
            <a:avLst/>
          </a:prstGeom>
        </p:spPr>
      </p:pic>
    </p:spTree>
    <p:extLst>
      <p:ext uri="{BB962C8B-B14F-4D97-AF65-F5344CB8AC3E}">
        <p14:creationId xmlns:p14="http://schemas.microsoft.com/office/powerpoint/2010/main" val="289521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6</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118354" y="135007"/>
            <a:ext cx="8907292" cy="6586469"/>
          </a:xfrm>
          <a:prstGeom prst="rect">
            <a:avLst/>
          </a:prstGeom>
        </p:spPr>
      </p:pic>
    </p:spTree>
    <p:extLst>
      <p:ext uri="{BB962C8B-B14F-4D97-AF65-F5344CB8AC3E}">
        <p14:creationId xmlns:p14="http://schemas.microsoft.com/office/powerpoint/2010/main" val="311722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7</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159026" y="96248"/>
            <a:ext cx="8984974" cy="6761752"/>
          </a:xfrm>
          <a:prstGeom prst="rect">
            <a:avLst/>
          </a:prstGeom>
        </p:spPr>
      </p:pic>
    </p:spTree>
    <p:extLst>
      <p:ext uri="{BB962C8B-B14F-4D97-AF65-F5344CB8AC3E}">
        <p14:creationId xmlns:p14="http://schemas.microsoft.com/office/powerpoint/2010/main" val="4292455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8</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197539" y="189050"/>
            <a:ext cx="8808296" cy="6668950"/>
          </a:xfrm>
          <a:prstGeom prst="rect">
            <a:avLst/>
          </a:prstGeom>
        </p:spPr>
      </p:pic>
    </p:spTree>
    <p:extLst>
      <p:ext uri="{BB962C8B-B14F-4D97-AF65-F5344CB8AC3E}">
        <p14:creationId xmlns:p14="http://schemas.microsoft.com/office/powerpoint/2010/main" val="137751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FF1A72-C6D2-49D2-B311-40AB8DF44937}" type="slidenum">
              <a:rPr lang="ja-JP" altLang="en-US" smtClean="0">
                <a:solidFill>
                  <a:prstClr val="black">
                    <a:tint val="75000"/>
                  </a:prstClr>
                </a:solidFill>
              </a:rPr>
              <a:pPr/>
              <a:t>9</a:t>
            </a:fld>
            <a:endParaRPr lang="ja-JP" altLang="en-US">
              <a:solidFill>
                <a:prstClr val="black">
                  <a:tint val="75000"/>
                </a:prstClr>
              </a:solidFill>
            </a:endParaRPr>
          </a:p>
        </p:txBody>
      </p:sp>
      <p:pic>
        <p:nvPicPr>
          <p:cNvPr id="5" name="図 4"/>
          <p:cNvPicPr>
            <a:picLocks noChangeAspect="1"/>
          </p:cNvPicPr>
          <p:nvPr/>
        </p:nvPicPr>
        <p:blipFill>
          <a:blip r:embed="rId3"/>
          <a:stretch>
            <a:fillRect/>
          </a:stretch>
        </p:blipFill>
        <p:spPr>
          <a:xfrm>
            <a:off x="282850" y="209756"/>
            <a:ext cx="8673765" cy="6511720"/>
          </a:xfrm>
          <a:prstGeom prst="rect">
            <a:avLst/>
          </a:prstGeom>
        </p:spPr>
      </p:pic>
    </p:spTree>
    <p:extLst>
      <p:ext uri="{BB962C8B-B14F-4D97-AF65-F5344CB8AC3E}">
        <p14:creationId xmlns:p14="http://schemas.microsoft.com/office/powerpoint/2010/main" val="2790752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8052</TotalTime>
  <Words>686</Words>
  <Application>Microsoft Office PowerPoint</Application>
  <PresentationFormat>画面に合わせる (4:3)</PresentationFormat>
  <Paragraphs>74</Paragraphs>
  <Slides>11</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HGP創英角ﾎﾟｯﾌﾟ体</vt:lpstr>
      <vt:lpstr>ＭＳ Ｐゴシック</vt:lpstr>
      <vt:lpstr>Arial</vt:lpstr>
      <vt:lpstr>Calibri</vt:lpstr>
      <vt:lpstr>Calibri Light</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北海道</dc:creator>
  <cp:lastModifiedBy>押切風花</cp:lastModifiedBy>
  <cp:revision>560</cp:revision>
  <cp:lastPrinted>2020-04-01T05:55:34Z</cp:lastPrinted>
  <dcterms:created xsi:type="dcterms:W3CDTF">2017-10-04T04:34:01Z</dcterms:created>
  <dcterms:modified xsi:type="dcterms:W3CDTF">2024-02-21T04:35:03Z</dcterms:modified>
</cp:coreProperties>
</file>