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10"/>
  </p:notesMasterIdLst>
  <p:handoutMasterIdLst>
    <p:handoutMasterId r:id="rId11"/>
  </p:handoutMasterIdLst>
  <p:sldIdLst>
    <p:sldId id="265" r:id="rId2"/>
    <p:sldId id="268" r:id="rId3"/>
    <p:sldId id="291" r:id="rId4"/>
    <p:sldId id="270" r:id="rId5"/>
    <p:sldId id="277" r:id="rId6"/>
    <p:sldId id="288" r:id="rId7"/>
    <p:sldId id="278" r:id="rId8"/>
    <p:sldId id="292" r:id="rId9"/>
  </p:sldIdLst>
  <p:sldSz cx="9144000" cy="6858000" type="screen4x3"/>
  <p:notesSz cx="9934575" cy="68024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ED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8899" autoAdjust="0"/>
  </p:normalViewPr>
  <p:slideViewPr>
    <p:cSldViewPr snapToGrid="0">
      <p:cViewPr varScale="1">
        <p:scale>
          <a:sx n="55" d="100"/>
          <a:sy n="55" d="100"/>
        </p:scale>
        <p:origin x="40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4304982" cy="341303"/>
          </a:xfrm>
          <a:prstGeom prst="rect">
            <a:avLst/>
          </a:prstGeom>
        </p:spPr>
        <p:txBody>
          <a:bodyPr vert="horz" lIns="91385" tIns="45693" rIns="91385" bIns="45693"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627295" y="1"/>
            <a:ext cx="4304982" cy="341303"/>
          </a:xfrm>
          <a:prstGeom prst="rect">
            <a:avLst/>
          </a:prstGeom>
        </p:spPr>
        <p:txBody>
          <a:bodyPr vert="horz" lIns="91385" tIns="45693" rIns="91385" bIns="45693" rtlCol="0"/>
          <a:lstStyle>
            <a:lvl1pPr algn="r">
              <a:defRPr sz="1200"/>
            </a:lvl1pPr>
          </a:lstStyle>
          <a:p>
            <a:fld id="{93EDD020-BA2F-4001-8843-DB3E7503AD1D}" type="datetimeFigureOut">
              <a:rPr kumimoji="1" lang="ja-JP" altLang="en-US" smtClean="0"/>
              <a:t>2024/2/21</a:t>
            </a:fld>
            <a:endParaRPr kumimoji="1" lang="ja-JP" altLang="en-US"/>
          </a:p>
        </p:txBody>
      </p:sp>
      <p:sp>
        <p:nvSpPr>
          <p:cNvPr id="4" name="フッター プレースホルダー 3"/>
          <p:cNvSpPr>
            <a:spLocks noGrp="1"/>
          </p:cNvSpPr>
          <p:nvPr>
            <p:ph type="ftr" sz="quarter" idx="2"/>
          </p:nvPr>
        </p:nvSpPr>
        <p:spPr>
          <a:xfrm>
            <a:off x="2" y="6461136"/>
            <a:ext cx="4304982" cy="341303"/>
          </a:xfrm>
          <a:prstGeom prst="rect">
            <a:avLst/>
          </a:prstGeom>
        </p:spPr>
        <p:txBody>
          <a:bodyPr vert="horz" lIns="91385" tIns="45693" rIns="91385" bIns="45693"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627295" y="6461136"/>
            <a:ext cx="4304982" cy="341303"/>
          </a:xfrm>
          <a:prstGeom prst="rect">
            <a:avLst/>
          </a:prstGeom>
        </p:spPr>
        <p:txBody>
          <a:bodyPr vert="horz" lIns="91385" tIns="45693" rIns="91385" bIns="45693" rtlCol="0" anchor="b"/>
          <a:lstStyle>
            <a:lvl1pPr algn="r">
              <a:defRPr sz="1200"/>
            </a:lvl1pPr>
          </a:lstStyle>
          <a:p>
            <a:fld id="{6A39B3E4-D6B8-4C8E-AFB7-A6F2EB7AB676}" type="slidenum">
              <a:rPr kumimoji="1" lang="ja-JP" altLang="en-US" smtClean="0"/>
              <a:t>‹#›</a:t>
            </a:fld>
            <a:endParaRPr kumimoji="1" lang="ja-JP" altLang="en-US"/>
          </a:p>
        </p:txBody>
      </p:sp>
    </p:spTree>
    <p:extLst>
      <p:ext uri="{BB962C8B-B14F-4D97-AF65-F5344CB8AC3E}">
        <p14:creationId xmlns:p14="http://schemas.microsoft.com/office/powerpoint/2010/main" val="22874139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4304982" cy="341303"/>
          </a:xfrm>
          <a:prstGeom prst="rect">
            <a:avLst/>
          </a:prstGeom>
        </p:spPr>
        <p:txBody>
          <a:bodyPr vert="horz" lIns="91385" tIns="45693" rIns="91385" bIns="45693" rtlCol="0"/>
          <a:lstStyle>
            <a:lvl1pPr algn="l">
              <a:defRPr sz="1200"/>
            </a:lvl1pPr>
          </a:lstStyle>
          <a:p>
            <a:endParaRPr kumimoji="1" lang="ja-JP" altLang="en-US"/>
          </a:p>
        </p:txBody>
      </p:sp>
      <p:sp>
        <p:nvSpPr>
          <p:cNvPr id="3" name="日付プレースホルダー 2"/>
          <p:cNvSpPr>
            <a:spLocks noGrp="1"/>
          </p:cNvSpPr>
          <p:nvPr>
            <p:ph type="dt" idx="1"/>
          </p:nvPr>
        </p:nvSpPr>
        <p:spPr>
          <a:xfrm>
            <a:off x="5627295" y="1"/>
            <a:ext cx="4304982" cy="341303"/>
          </a:xfrm>
          <a:prstGeom prst="rect">
            <a:avLst/>
          </a:prstGeom>
        </p:spPr>
        <p:txBody>
          <a:bodyPr vert="horz" lIns="91385" tIns="45693" rIns="91385" bIns="45693" rtlCol="0"/>
          <a:lstStyle>
            <a:lvl1pPr algn="r">
              <a:defRPr sz="1200"/>
            </a:lvl1pPr>
          </a:lstStyle>
          <a:p>
            <a:fld id="{588A5E91-4E36-42A6-ABBB-27265BC03767}" type="datetimeFigureOut">
              <a:rPr kumimoji="1" lang="ja-JP" altLang="en-US" smtClean="0"/>
              <a:t>2024/2/21</a:t>
            </a:fld>
            <a:endParaRPr kumimoji="1" lang="ja-JP" altLang="en-US"/>
          </a:p>
        </p:txBody>
      </p:sp>
      <p:sp>
        <p:nvSpPr>
          <p:cNvPr id="4" name="スライド イメージ プレースホルダー 3"/>
          <p:cNvSpPr>
            <a:spLocks noGrp="1" noRot="1" noChangeAspect="1"/>
          </p:cNvSpPr>
          <p:nvPr>
            <p:ph type="sldImg" idx="2"/>
          </p:nvPr>
        </p:nvSpPr>
        <p:spPr>
          <a:xfrm>
            <a:off x="3436938" y="850900"/>
            <a:ext cx="3060700" cy="2295525"/>
          </a:xfrm>
          <a:prstGeom prst="rect">
            <a:avLst/>
          </a:prstGeom>
          <a:noFill/>
          <a:ln w="12700">
            <a:solidFill>
              <a:prstClr val="black"/>
            </a:solidFill>
          </a:ln>
        </p:spPr>
        <p:txBody>
          <a:bodyPr vert="horz" lIns="91385" tIns="45693" rIns="91385" bIns="45693" rtlCol="0" anchor="ctr"/>
          <a:lstStyle/>
          <a:p>
            <a:endParaRPr lang="ja-JP" altLang="en-US"/>
          </a:p>
        </p:txBody>
      </p:sp>
      <p:sp>
        <p:nvSpPr>
          <p:cNvPr id="5" name="ノート プレースホルダー 4"/>
          <p:cNvSpPr>
            <a:spLocks noGrp="1"/>
          </p:cNvSpPr>
          <p:nvPr>
            <p:ph type="body" sz="quarter" idx="3"/>
          </p:nvPr>
        </p:nvSpPr>
        <p:spPr>
          <a:xfrm>
            <a:off x="993458" y="3273674"/>
            <a:ext cx="7947659" cy="2678460"/>
          </a:xfrm>
          <a:prstGeom prst="rect">
            <a:avLst/>
          </a:prstGeom>
        </p:spPr>
        <p:txBody>
          <a:bodyPr vert="horz" lIns="91385" tIns="45693" rIns="91385" bIns="4569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6461136"/>
            <a:ext cx="4304982" cy="341303"/>
          </a:xfrm>
          <a:prstGeom prst="rect">
            <a:avLst/>
          </a:prstGeom>
        </p:spPr>
        <p:txBody>
          <a:bodyPr vert="horz" lIns="91385" tIns="45693" rIns="91385" bIns="4569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27295" y="6461136"/>
            <a:ext cx="4304982" cy="341303"/>
          </a:xfrm>
          <a:prstGeom prst="rect">
            <a:avLst/>
          </a:prstGeom>
        </p:spPr>
        <p:txBody>
          <a:bodyPr vert="horz" lIns="91385" tIns="45693" rIns="91385" bIns="45693" rtlCol="0" anchor="b"/>
          <a:lstStyle>
            <a:lvl1pPr algn="r">
              <a:defRPr sz="1200"/>
            </a:lvl1pPr>
          </a:lstStyle>
          <a:p>
            <a:fld id="{34C5C73F-FAB9-4E90-B433-70CDE32A7620}" type="slidenum">
              <a:rPr kumimoji="1" lang="ja-JP" altLang="en-US" smtClean="0"/>
              <a:t>‹#›</a:t>
            </a:fld>
            <a:endParaRPr kumimoji="1" lang="ja-JP" altLang="en-US"/>
          </a:p>
        </p:txBody>
      </p:sp>
    </p:spTree>
    <p:extLst>
      <p:ext uri="{BB962C8B-B14F-4D97-AF65-F5344CB8AC3E}">
        <p14:creationId xmlns:p14="http://schemas.microsoft.com/office/powerpoint/2010/main" val="144358068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ポイント</a:t>
            </a:r>
            <a:r>
              <a:rPr kumimoji="1" lang="en-US" altLang="ja-JP" dirty="0" smtClean="0"/>
              <a:t>】</a:t>
            </a:r>
          </a:p>
          <a:p>
            <a:r>
              <a:rPr kumimoji="1" lang="ja-JP" altLang="en-US" dirty="0" smtClean="0"/>
              <a:t>◯　全国的に学ぶ性感染症・エイズを十勝の現状を知りながら身近な問題として学ぶ（導入）</a:t>
            </a:r>
            <a:endParaRPr kumimoji="1" lang="en-US" altLang="ja-JP" dirty="0" smtClean="0"/>
          </a:p>
          <a:p>
            <a:r>
              <a:rPr kumimoji="1" lang="ja-JP" altLang="en-US" dirty="0" smtClean="0"/>
              <a:t>　　　</a:t>
            </a:r>
            <a:endParaRPr kumimoji="1" lang="en-US" altLang="ja-JP" dirty="0" smtClean="0"/>
          </a:p>
          <a:p>
            <a:r>
              <a:rPr kumimoji="1" lang="ja-JP" altLang="en-US" dirty="0" smtClean="0"/>
              <a:t>先に授業を行っている感染症のひとつとして、性感染症がある。</a:t>
            </a:r>
            <a:endParaRPr kumimoji="1" lang="en-US" altLang="ja-JP" dirty="0" smtClean="0"/>
          </a:p>
          <a:p>
            <a:r>
              <a:rPr kumimoji="1" lang="ja-JP" altLang="en-US" dirty="0" smtClean="0"/>
              <a:t>他の感染症よりも性に関わるので、恥ずかしいという感情があり検査や治療はためらいがちに</a:t>
            </a:r>
            <a:endParaRPr kumimoji="1" lang="en-US" altLang="ja-JP" dirty="0" smtClean="0"/>
          </a:p>
          <a:p>
            <a:r>
              <a:rPr kumimoji="1" lang="ja-JP" altLang="en-US" dirty="0" smtClean="0"/>
              <a:t>また、一般の感染症と違い自分は感染しないと思っている人もいるかも</a:t>
            </a:r>
            <a:endParaRPr kumimoji="1" lang="en-US" altLang="ja-JP" dirty="0" smtClean="0"/>
          </a:p>
          <a:p>
            <a:r>
              <a:rPr kumimoji="1" lang="ja-JP" altLang="en-US" dirty="0" smtClean="0"/>
              <a:t>今そういう心配がないと考えている人も、</a:t>
            </a:r>
            <a:endParaRPr kumimoji="1" lang="en-US" altLang="ja-JP" dirty="0" smtClean="0"/>
          </a:p>
          <a:p>
            <a:r>
              <a:rPr kumimoji="1" lang="ja-JP" altLang="en-US" dirty="0" smtClean="0"/>
              <a:t>この先</a:t>
            </a:r>
            <a:r>
              <a:rPr kumimoji="1" lang="en-US" altLang="ja-JP" dirty="0" smtClean="0"/>
              <a:t>10</a:t>
            </a:r>
            <a:r>
              <a:rPr kumimoji="1" lang="ja-JP" altLang="en-US" dirty="0" smtClean="0"/>
              <a:t>年、もっと先の自分を含めて聞いてもらえるとよい。</a:t>
            </a:r>
            <a:endParaRPr kumimoji="1" lang="en-US" altLang="ja-JP" dirty="0" smtClean="0"/>
          </a:p>
          <a:p>
            <a:r>
              <a:rPr kumimoji="1" lang="ja-JP" altLang="en-US" dirty="0" smtClean="0"/>
              <a:t>教科書では、全国の話しだが、今日は十勝の話をします。</a:t>
            </a:r>
            <a:endParaRPr kumimoji="1" lang="ja-JP" altLang="en-US" dirty="0"/>
          </a:p>
        </p:txBody>
      </p:sp>
      <p:sp>
        <p:nvSpPr>
          <p:cNvPr id="4" name="スライド番号プレースホルダー 3"/>
          <p:cNvSpPr>
            <a:spLocks noGrp="1"/>
          </p:cNvSpPr>
          <p:nvPr>
            <p:ph type="sldNum" sz="quarter" idx="10"/>
          </p:nvPr>
        </p:nvSpPr>
        <p:spPr/>
        <p:txBody>
          <a:bodyPr/>
          <a:lstStyle/>
          <a:p>
            <a:fld id="{34C5C73F-FAB9-4E90-B433-70CDE32A7620}" type="slidenum">
              <a:rPr kumimoji="1" lang="ja-JP" altLang="en-US" smtClean="0"/>
              <a:t>1</a:t>
            </a:fld>
            <a:endParaRPr kumimoji="1" lang="ja-JP" altLang="en-US"/>
          </a:p>
        </p:txBody>
      </p:sp>
    </p:spTree>
    <p:extLst>
      <p:ext uri="{BB962C8B-B14F-4D97-AF65-F5344CB8AC3E}">
        <p14:creationId xmlns:p14="http://schemas.microsoft.com/office/powerpoint/2010/main" val="1518536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a:t>
            </a:r>
            <a:r>
              <a:rPr lang="ja-JP" altLang="en-US" dirty="0"/>
              <a:t>ポイント</a:t>
            </a:r>
            <a:r>
              <a:rPr lang="en-US" altLang="ja-JP" dirty="0"/>
              <a:t>】</a:t>
            </a:r>
          </a:p>
          <a:p>
            <a:r>
              <a:rPr lang="ja-JP" altLang="en-US" dirty="0"/>
              <a:t>◯　</a:t>
            </a:r>
            <a:r>
              <a:rPr kumimoji="1" lang="ja-JP" altLang="en-US" dirty="0" smtClean="0"/>
              <a:t>感染しないためにどうするか、感染した時にどうするかについて皆の意見と一緒に、まとめを行っていきます</a:t>
            </a:r>
            <a:endParaRPr kumimoji="1" lang="ja-JP" altLang="en-US" dirty="0"/>
          </a:p>
        </p:txBody>
      </p:sp>
      <p:sp>
        <p:nvSpPr>
          <p:cNvPr id="4" name="スライド番号プレースホルダー 3"/>
          <p:cNvSpPr>
            <a:spLocks noGrp="1"/>
          </p:cNvSpPr>
          <p:nvPr>
            <p:ph type="sldNum" sz="quarter" idx="10"/>
          </p:nvPr>
        </p:nvSpPr>
        <p:spPr/>
        <p:txBody>
          <a:bodyPr/>
          <a:lstStyle/>
          <a:p>
            <a:fld id="{34C5C73F-FAB9-4E90-B433-70CDE32A7620}" type="slidenum">
              <a:rPr kumimoji="1" lang="ja-JP" altLang="en-US" smtClean="0"/>
              <a:t>2</a:t>
            </a:fld>
            <a:endParaRPr kumimoji="1" lang="ja-JP" altLang="en-US"/>
          </a:p>
        </p:txBody>
      </p:sp>
    </p:spTree>
    <p:extLst>
      <p:ext uri="{BB962C8B-B14F-4D97-AF65-F5344CB8AC3E}">
        <p14:creationId xmlns:p14="http://schemas.microsoft.com/office/powerpoint/2010/main" val="1746792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a:t>
            </a:r>
            <a:r>
              <a:rPr lang="ja-JP" altLang="en-US" dirty="0"/>
              <a:t>ポイント</a:t>
            </a:r>
            <a:r>
              <a:rPr lang="en-US" altLang="ja-JP" dirty="0"/>
              <a:t>】</a:t>
            </a:r>
          </a:p>
          <a:p>
            <a:r>
              <a:rPr lang="ja-JP" altLang="en-US" dirty="0"/>
              <a:t>◯　性感染症の予防と感染した時どのように対応すると良いかを帯広保健所長の話を聞きましょう</a:t>
            </a:r>
            <a:endParaRPr lang="en-US" altLang="ja-JP" dirty="0"/>
          </a:p>
          <a:p>
            <a:r>
              <a:rPr kumimoji="1" lang="ja-JP" altLang="en-US" dirty="0" smtClean="0"/>
              <a:t>再生時間：２分２５秒</a:t>
            </a:r>
            <a:endParaRPr kumimoji="1" lang="ja-JP" altLang="en-US" dirty="0"/>
          </a:p>
        </p:txBody>
      </p:sp>
      <p:sp>
        <p:nvSpPr>
          <p:cNvPr id="4" name="スライド番号プレースホルダー 3"/>
          <p:cNvSpPr>
            <a:spLocks noGrp="1"/>
          </p:cNvSpPr>
          <p:nvPr>
            <p:ph type="sldNum" sz="quarter" idx="10"/>
          </p:nvPr>
        </p:nvSpPr>
        <p:spPr/>
        <p:txBody>
          <a:bodyPr/>
          <a:lstStyle/>
          <a:p>
            <a:fld id="{34C5C73F-FAB9-4E90-B433-70CDE32A7620}" type="slidenum">
              <a:rPr kumimoji="1" lang="ja-JP" altLang="en-US" smtClean="0"/>
              <a:t>3</a:t>
            </a:fld>
            <a:endParaRPr kumimoji="1" lang="ja-JP" altLang="en-US"/>
          </a:p>
        </p:txBody>
      </p:sp>
    </p:spTree>
    <p:extLst>
      <p:ext uri="{BB962C8B-B14F-4D97-AF65-F5344CB8AC3E}">
        <p14:creationId xmlns:p14="http://schemas.microsoft.com/office/powerpoint/2010/main" val="2168450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a:t>
            </a:r>
            <a:r>
              <a:rPr lang="ja-JP" altLang="en-US" dirty="0"/>
              <a:t>ポイント</a:t>
            </a:r>
            <a:r>
              <a:rPr lang="en-US" altLang="ja-JP" dirty="0"/>
              <a:t>】</a:t>
            </a:r>
          </a:p>
          <a:p>
            <a:r>
              <a:rPr lang="ja-JP" altLang="en-US" dirty="0"/>
              <a:t>◯　感染経路を断つためには、感染源との接点をなくす、粘膜の接触をさけること</a:t>
            </a:r>
            <a:endParaRPr lang="en-US" altLang="ja-JP" dirty="0"/>
          </a:p>
          <a:p>
            <a:endParaRPr lang="en-US" altLang="ja-JP" dirty="0"/>
          </a:p>
          <a:p>
            <a:r>
              <a:rPr kumimoji="1" lang="ja-JP" altLang="en-US" dirty="0" smtClean="0"/>
              <a:t>感染しない方法の一番は、性行為をおこなわないこと。</a:t>
            </a:r>
            <a:endParaRPr kumimoji="1" lang="en-US" altLang="ja-JP" dirty="0" smtClean="0"/>
          </a:p>
          <a:p>
            <a:r>
              <a:rPr kumimoji="1" lang="ja-JP" altLang="en-US" dirty="0" smtClean="0"/>
              <a:t>でも、一生性行為を行わないとは、今の皆さんには言い切れないことでしょう？</a:t>
            </a:r>
            <a:endParaRPr kumimoji="1" lang="en-US" altLang="ja-JP" dirty="0" smtClean="0"/>
          </a:p>
          <a:p>
            <a:endParaRPr kumimoji="1" lang="en-US" altLang="ja-JP" dirty="0" smtClean="0"/>
          </a:p>
          <a:p>
            <a:r>
              <a:rPr kumimoji="1" lang="ja-JP" altLang="en-US" dirty="0" smtClean="0"/>
              <a:t>慶愛病院のさない院長の話のあったように、性感染症には目の前の相手一人の、過去のつながり全ての人が関係する。</a:t>
            </a:r>
            <a:endParaRPr kumimoji="1" lang="en-US" altLang="ja-JP" dirty="0" smtClean="0"/>
          </a:p>
          <a:p>
            <a:r>
              <a:rPr kumimoji="1" lang="ja-JP" altLang="en-US" dirty="0" smtClean="0"/>
              <a:t>だから、不特定多数の人と性行為をおこなわないこと、</a:t>
            </a:r>
            <a:endParaRPr kumimoji="1" lang="en-US" altLang="ja-JP" dirty="0" smtClean="0"/>
          </a:p>
          <a:p>
            <a:r>
              <a:rPr kumimoji="1" lang="ja-JP" altLang="en-US" dirty="0" smtClean="0"/>
              <a:t>目の前の相手だけのことではなく、症状がないというだけで性感染症にかかっていないとはいえないこと、今日の授業で伝えた、</a:t>
            </a:r>
            <a:endParaRPr kumimoji="1" lang="en-US" altLang="ja-JP" dirty="0" smtClean="0"/>
          </a:p>
          <a:p>
            <a:r>
              <a:rPr kumimoji="1" lang="ja-JP" altLang="en-US" dirty="0" smtClean="0"/>
              <a:t>それに、過去のつながり（彼女の元彼の彼女の元彼・・・・なんて）本人だって分からない。</a:t>
            </a:r>
            <a:endParaRPr kumimoji="1" lang="en-US" altLang="ja-JP" dirty="0" smtClean="0"/>
          </a:p>
          <a:p>
            <a:r>
              <a:rPr kumimoji="1" lang="ja-JP" altLang="en-US" dirty="0" smtClean="0"/>
              <a:t>だから、</a:t>
            </a:r>
            <a:endParaRPr kumimoji="1" lang="en-US" altLang="ja-JP" dirty="0" smtClean="0"/>
          </a:p>
          <a:p>
            <a:r>
              <a:rPr kumimoji="1" lang="ja-JP" altLang="en-US" dirty="0" smtClean="0"/>
              <a:t>男性が、正しく、確実にコンドームを使用する。</a:t>
            </a:r>
            <a:endParaRPr kumimoji="1" lang="en-US" altLang="ja-JP" dirty="0" smtClean="0"/>
          </a:p>
          <a:p>
            <a:r>
              <a:rPr kumimoji="1" lang="ja-JP" altLang="en-US" dirty="0" smtClean="0"/>
              <a:t>（プリントの左下に、岩室紳也先生のホームページの情報あり）</a:t>
            </a:r>
            <a:endParaRPr kumimoji="1" lang="en-US" altLang="ja-JP" dirty="0" smtClean="0"/>
          </a:p>
          <a:p>
            <a:r>
              <a:rPr kumimoji="1" lang="ja-JP" altLang="en-US" dirty="0" smtClean="0"/>
              <a:t>ただし、コンドームを正しく使用していても、感染することがあり、１００％安全とは言えません</a:t>
            </a:r>
          </a:p>
          <a:p>
            <a:endParaRPr kumimoji="1" lang="ja-JP" altLang="en-US" dirty="0"/>
          </a:p>
        </p:txBody>
      </p:sp>
      <p:sp>
        <p:nvSpPr>
          <p:cNvPr id="4" name="スライド番号プレースホルダー 3"/>
          <p:cNvSpPr>
            <a:spLocks noGrp="1"/>
          </p:cNvSpPr>
          <p:nvPr>
            <p:ph type="sldNum" sz="quarter" idx="10"/>
          </p:nvPr>
        </p:nvSpPr>
        <p:spPr/>
        <p:txBody>
          <a:bodyPr/>
          <a:lstStyle/>
          <a:p>
            <a:fld id="{34C5C73F-FAB9-4E90-B433-70CDE32A7620}" type="slidenum">
              <a:rPr kumimoji="1" lang="ja-JP" altLang="en-US" smtClean="0"/>
              <a:t>4</a:t>
            </a:fld>
            <a:endParaRPr kumimoji="1" lang="ja-JP" altLang="en-US"/>
          </a:p>
        </p:txBody>
      </p:sp>
    </p:spTree>
    <p:extLst>
      <p:ext uri="{BB962C8B-B14F-4D97-AF65-F5344CB8AC3E}">
        <p14:creationId xmlns:p14="http://schemas.microsoft.com/office/powerpoint/2010/main" val="484467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a:t>
            </a:r>
            <a:r>
              <a:rPr lang="ja-JP" altLang="en-US" dirty="0"/>
              <a:t>ポイント</a:t>
            </a:r>
            <a:r>
              <a:rPr lang="en-US" altLang="ja-JP" dirty="0"/>
              <a:t>】</a:t>
            </a:r>
          </a:p>
          <a:p>
            <a:r>
              <a:rPr lang="ja-JP" altLang="en-US" dirty="0"/>
              <a:t>◯　心配な性行為や気になる症状があれば、検査する。</a:t>
            </a:r>
            <a:endParaRPr lang="en-US" altLang="ja-JP" dirty="0"/>
          </a:p>
          <a:p>
            <a:r>
              <a:rPr lang="ja-JP" altLang="en-US" dirty="0"/>
              <a:t>　　　ピンポン感染に気をつける。必ず完治を確認し勝手に中断しない。</a:t>
            </a:r>
            <a:endParaRPr lang="en-US" altLang="ja-JP" dirty="0"/>
          </a:p>
          <a:p>
            <a:endParaRPr lang="en-US" altLang="ja-JP" dirty="0"/>
          </a:p>
          <a:p>
            <a:r>
              <a:rPr kumimoji="1" lang="ja-JP" altLang="en-US" dirty="0" smtClean="0"/>
              <a:t>今までに正しくコンドームを使用しない性行為が一度でもあったり、</a:t>
            </a:r>
          </a:p>
          <a:p>
            <a:r>
              <a:rPr kumimoji="1" lang="ja-JP" altLang="en-US" dirty="0" smtClean="0"/>
              <a:t>感染の疑いがある時は、病院で性感染症の検査を受けましょう。</a:t>
            </a:r>
          </a:p>
          <a:p>
            <a:r>
              <a:rPr kumimoji="1" lang="ja-JP" altLang="en-US" dirty="0" smtClean="0"/>
              <a:t>検査と治療は、婦人科や泌尿器科で受けると良い。</a:t>
            </a:r>
          </a:p>
          <a:p>
            <a:r>
              <a:rPr kumimoji="1" lang="ja-JP" altLang="en-US" dirty="0" smtClean="0"/>
              <a:t>治療は必ずパートナーと一緒に受け、再感染し何度でも感染を繰り返す事にならないように。</a:t>
            </a:r>
            <a:endParaRPr kumimoji="1" lang="en-US" altLang="ja-JP" dirty="0" smtClean="0"/>
          </a:p>
          <a:p>
            <a:r>
              <a:rPr kumimoji="1" lang="ja-JP" altLang="en-US" dirty="0" smtClean="0"/>
              <a:t>医師の指示どおり通院し、完治したことを伝えられるまで治療すること。</a:t>
            </a:r>
          </a:p>
        </p:txBody>
      </p:sp>
      <p:sp>
        <p:nvSpPr>
          <p:cNvPr id="4" name="スライド番号プレースホルダー 3"/>
          <p:cNvSpPr>
            <a:spLocks noGrp="1"/>
          </p:cNvSpPr>
          <p:nvPr>
            <p:ph type="sldNum" sz="quarter" idx="10"/>
          </p:nvPr>
        </p:nvSpPr>
        <p:spPr/>
        <p:txBody>
          <a:bodyPr/>
          <a:lstStyle/>
          <a:p>
            <a:fld id="{34C5C73F-FAB9-4E90-B433-70CDE32A7620}" type="slidenum">
              <a:rPr kumimoji="1" lang="ja-JP" altLang="en-US" smtClean="0"/>
              <a:t>5</a:t>
            </a:fld>
            <a:endParaRPr kumimoji="1" lang="ja-JP" altLang="en-US"/>
          </a:p>
        </p:txBody>
      </p:sp>
    </p:spTree>
    <p:extLst>
      <p:ext uri="{BB962C8B-B14F-4D97-AF65-F5344CB8AC3E}">
        <p14:creationId xmlns:p14="http://schemas.microsoft.com/office/powerpoint/2010/main" val="2851903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真井院長より</a:t>
            </a:r>
            <a:r>
              <a:rPr kumimoji="1" lang="en-US" altLang="ja-JP" dirty="0" smtClean="0"/>
              <a:t>10</a:t>
            </a:r>
            <a:r>
              <a:rPr kumimoji="1" lang="ja-JP" altLang="en-US" dirty="0" smtClean="0"/>
              <a:t>代のみんなにメッセージ</a:t>
            </a:r>
            <a:endParaRPr kumimoji="1" lang="en-US" altLang="ja-JP" dirty="0" smtClean="0"/>
          </a:p>
          <a:p>
            <a:r>
              <a:rPr kumimoji="1" lang="ja-JP" altLang="en-US" dirty="0" smtClean="0"/>
              <a:t>再生時間：３６秒</a:t>
            </a:r>
            <a:endParaRPr kumimoji="1" lang="ja-JP" altLang="en-US" dirty="0"/>
          </a:p>
        </p:txBody>
      </p:sp>
      <p:sp>
        <p:nvSpPr>
          <p:cNvPr id="4" name="スライド番号プレースホルダー 3"/>
          <p:cNvSpPr>
            <a:spLocks noGrp="1"/>
          </p:cNvSpPr>
          <p:nvPr>
            <p:ph type="sldNum" sz="quarter" idx="10"/>
          </p:nvPr>
        </p:nvSpPr>
        <p:spPr/>
        <p:txBody>
          <a:bodyPr/>
          <a:lstStyle/>
          <a:p>
            <a:fld id="{34C5C73F-FAB9-4E90-B433-70CDE32A7620}" type="slidenum">
              <a:rPr kumimoji="1" lang="ja-JP" altLang="en-US" smtClean="0"/>
              <a:t>6</a:t>
            </a:fld>
            <a:endParaRPr kumimoji="1" lang="ja-JP" altLang="en-US"/>
          </a:p>
        </p:txBody>
      </p:sp>
    </p:spTree>
    <p:extLst>
      <p:ext uri="{BB962C8B-B14F-4D97-AF65-F5344CB8AC3E}">
        <p14:creationId xmlns:p14="http://schemas.microsoft.com/office/powerpoint/2010/main" val="39611695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今日は、性感染症とエイズについて、十勝管内の現状とあわせて考えてきた。</a:t>
            </a:r>
            <a:endParaRPr kumimoji="1" lang="en-US" altLang="ja-JP" dirty="0" smtClean="0"/>
          </a:p>
          <a:p>
            <a:r>
              <a:rPr kumimoji="1" lang="ja-JP" altLang="en-US" dirty="0" smtClean="0"/>
              <a:t>十勝では性感染症に罹患している若い人たち、</a:t>
            </a:r>
            <a:r>
              <a:rPr kumimoji="1" lang="en-US" altLang="ja-JP" dirty="0" smtClean="0"/>
              <a:t>10</a:t>
            </a:r>
            <a:r>
              <a:rPr kumimoji="1" lang="ja-JP" altLang="en-US" dirty="0" smtClean="0"/>
              <a:t>代が多い現状が続いている。</a:t>
            </a:r>
            <a:endParaRPr kumimoji="1" lang="en-US" altLang="ja-JP" dirty="0" smtClean="0"/>
          </a:p>
          <a:p>
            <a:r>
              <a:rPr kumimoji="1" lang="ja-JP" altLang="en-US" dirty="0" smtClean="0"/>
              <a:t>今日の話しを理解（意識）して、性感染症を予防し、自分の健康を守ること、</a:t>
            </a:r>
            <a:endParaRPr kumimoji="1" lang="en-US" altLang="ja-JP" dirty="0" smtClean="0"/>
          </a:p>
          <a:p>
            <a:r>
              <a:rPr kumimoji="1" lang="ja-JP" altLang="en-US" dirty="0" smtClean="0"/>
              <a:t>（性行為をする相手は自分にとって大切な人）</a:t>
            </a:r>
            <a:endParaRPr kumimoji="1" lang="en-US" altLang="ja-JP" dirty="0" smtClean="0"/>
          </a:p>
          <a:p>
            <a:r>
              <a:rPr kumimoji="1" lang="ja-JP" altLang="en-US" dirty="0" smtClean="0"/>
              <a:t>パートナーはもちろん、</a:t>
            </a:r>
            <a:endParaRPr kumimoji="1" lang="en-US" altLang="ja-JP" dirty="0" smtClean="0"/>
          </a:p>
          <a:p>
            <a:r>
              <a:rPr kumimoji="1" lang="ja-JP" altLang="en-US" dirty="0" smtClean="0"/>
              <a:t>友人と話をするときにも今日の話を理解しあって、</a:t>
            </a:r>
            <a:endParaRPr kumimoji="1" lang="en-US" altLang="ja-JP" dirty="0" smtClean="0"/>
          </a:p>
          <a:p>
            <a:r>
              <a:rPr kumimoji="1" lang="ja-JP" altLang="en-US" dirty="0" smtClean="0"/>
              <a:t>大切な人の健康も守る一人ひとりの行動が、広がって、つながっていくことで、</a:t>
            </a:r>
            <a:endParaRPr kumimoji="1" lang="en-US" altLang="ja-JP" dirty="0" smtClean="0"/>
          </a:p>
          <a:p>
            <a:r>
              <a:rPr kumimoji="1" lang="ja-JP" altLang="en-US" dirty="0" smtClean="0"/>
              <a:t>十勝全体が変わっていき、健康で安心な地域になっていくと思います。</a:t>
            </a:r>
            <a:endParaRPr kumimoji="1" lang="en-US" altLang="ja-JP" dirty="0" smtClean="0"/>
          </a:p>
          <a:p>
            <a:endParaRPr kumimoji="1" lang="ja-JP" altLang="en-US" dirty="0" smtClean="0"/>
          </a:p>
        </p:txBody>
      </p:sp>
      <p:sp>
        <p:nvSpPr>
          <p:cNvPr id="4" name="スライド番号プレースホルダー 3"/>
          <p:cNvSpPr>
            <a:spLocks noGrp="1"/>
          </p:cNvSpPr>
          <p:nvPr>
            <p:ph type="sldNum" sz="quarter" idx="10"/>
          </p:nvPr>
        </p:nvSpPr>
        <p:spPr/>
        <p:txBody>
          <a:bodyPr/>
          <a:lstStyle/>
          <a:p>
            <a:fld id="{34C5C73F-FAB9-4E90-B433-70CDE32A7620}" type="slidenum">
              <a:rPr kumimoji="1" lang="ja-JP" altLang="en-US" smtClean="0"/>
              <a:t>7</a:t>
            </a:fld>
            <a:endParaRPr kumimoji="1" lang="ja-JP" altLang="en-US"/>
          </a:p>
        </p:txBody>
      </p:sp>
    </p:spTree>
    <p:extLst>
      <p:ext uri="{BB962C8B-B14F-4D97-AF65-F5344CB8AC3E}">
        <p14:creationId xmlns:p14="http://schemas.microsoft.com/office/powerpoint/2010/main" val="573484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4C5C73F-FAB9-4E90-B433-70CDE32A7620}" type="slidenum">
              <a:rPr kumimoji="1" lang="ja-JP" altLang="en-US" smtClean="0"/>
              <a:t>8</a:t>
            </a:fld>
            <a:endParaRPr kumimoji="1" lang="ja-JP" altLang="en-US"/>
          </a:p>
        </p:txBody>
      </p:sp>
    </p:spTree>
    <p:extLst>
      <p:ext uri="{BB962C8B-B14F-4D97-AF65-F5344CB8AC3E}">
        <p14:creationId xmlns:p14="http://schemas.microsoft.com/office/powerpoint/2010/main" val="606096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D1CDD177-A9AF-49A7-AEDA-B8A3C8901CA0}" type="datetimeFigureOut">
              <a:rPr kumimoji="1" lang="ja-JP" altLang="en-US" smtClean="0"/>
              <a:t>2024/2/21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1FAD818-B84C-422E-A915-BDAC9A15E7C6}" type="slidenum">
              <a:rPr kumimoji="1" lang="ja-JP" altLang="en-US" smtClean="0"/>
              <a:t>‹#›</a:t>
            </a:fld>
            <a:endParaRPr kumimoji="1" lang="ja-JP" altLang="en-US"/>
          </a:p>
        </p:txBody>
      </p:sp>
    </p:spTree>
    <p:extLst>
      <p:ext uri="{BB962C8B-B14F-4D97-AF65-F5344CB8AC3E}">
        <p14:creationId xmlns:p14="http://schemas.microsoft.com/office/powerpoint/2010/main" val="2121441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1CDD177-A9AF-49A7-AEDA-B8A3C8901CA0}" type="datetimeFigureOut">
              <a:rPr kumimoji="1" lang="ja-JP" altLang="en-US" smtClean="0"/>
              <a:t>2024/2/21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1FAD818-B84C-422E-A915-BDAC9A15E7C6}" type="slidenum">
              <a:rPr kumimoji="1" lang="ja-JP" altLang="en-US" smtClean="0"/>
              <a:t>‹#›</a:t>
            </a:fld>
            <a:endParaRPr kumimoji="1" lang="ja-JP" altLang="en-US"/>
          </a:p>
        </p:txBody>
      </p:sp>
    </p:spTree>
    <p:extLst>
      <p:ext uri="{BB962C8B-B14F-4D97-AF65-F5344CB8AC3E}">
        <p14:creationId xmlns:p14="http://schemas.microsoft.com/office/powerpoint/2010/main" val="1270036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1CDD177-A9AF-49A7-AEDA-B8A3C8901CA0}" type="datetimeFigureOut">
              <a:rPr kumimoji="1" lang="ja-JP" altLang="en-US" smtClean="0"/>
              <a:t>2024/2/21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1FAD818-B84C-422E-A915-BDAC9A15E7C6}" type="slidenum">
              <a:rPr kumimoji="1" lang="ja-JP" altLang="en-US" smtClean="0"/>
              <a:t>‹#›</a:t>
            </a:fld>
            <a:endParaRPr kumimoji="1" lang="ja-JP" altLang="en-US"/>
          </a:p>
        </p:txBody>
      </p:sp>
    </p:spTree>
    <p:extLst>
      <p:ext uri="{BB962C8B-B14F-4D97-AF65-F5344CB8AC3E}">
        <p14:creationId xmlns:p14="http://schemas.microsoft.com/office/powerpoint/2010/main" val="2457852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1CDD177-A9AF-49A7-AEDA-B8A3C8901CA0}" type="datetimeFigureOut">
              <a:rPr kumimoji="1" lang="ja-JP" altLang="en-US" smtClean="0"/>
              <a:t>2024/2/21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1FAD818-B84C-422E-A915-BDAC9A15E7C6}" type="slidenum">
              <a:rPr kumimoji="1" lang="ja-JP" altLang="en-US" smtClean="0"/>
              <a:t>‹#›</a:t>
            </a:fld>
            <a:endParaRPr kumimoji="1" lang="ja-JP" altLang="en-US"/>
          </a:p>
        </p:txBody>
      </p:sp>
    </p:spTree>
    <p:extLst>
      <p:ext uri="{BB962C8B-B14F-4D97-AF65-F5344CB8AC3E}">
        <p14:creationId xmlns:p14="http://schemas.microsoft.com/office/powerpoint/2010/main" val="927060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D1CDD177-A9AF-49A7-AEDA-B8A3C8901CA0}" type="datetimeFigureOut">
              <a:rPr kumimoji="1" lang="ja-JP" altLang="en-US" smtClean="0"/>
              <a:t>2024/2/21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1FAD818-B84C-422E-A915-BDAC9A15E7C6}" type="slidenum">
              <a:rPr kumimoji="1" lang="ja-JP" altLang="en-US" smtClean="0"/>
              <a:t>‹#›</a:t>
            </a:fld>
            <a:endParaRPr kumimoji="1" lang="ja-JP" altLang="en-US"/>
          </a:p>
        </p:txBody>
      </p:sp>
    </p:spTree>
    <p:extLst>
      <p:ext uri="{BB962C8B-B14F-4D97-AF65-F5344CB8AC3E}">
        <p14:creationId xmlns:p14="http://schemas.microsoft.com/office/powerpoint/2010/main" val="592636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D1CDD177-A9AF-49A7-AEDA-B8A3C8901CA0}" type="datetimeFigureOut">
              <a:rPr kumimoji="1" lang="ja-JP" altLang="en-US" smtClean="0"/>
              <a:t>2024/2/21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1FAD818-B84C-422E-A915-BDAC9A15E7C6}" type="slidenum">
              <a:rPr kumimoji="1" lang="ja-JP" altLang="en-US" smtClean="0"/>
              <a:t>‹#›</a:t>
            </a:fld>
            <a:endParaRPr kumimoji="1" lang="ja-JP" altLang="en-US"/>
          </a:p>
        </p:txBody>
      </p:sp>
    </p:spTree>
    <p:extLst>
      <p:ext uri="{BB962C8B-B14F-4D97-AF65-F5344CB8AC3E}">
        <p14:creationId xmlns:p14="http://schemas.microsoft.com/office/powerpoint/2010/main" val="1468439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D1CDD177-A9AF-49A7-AEDA-B8A3C8901CA0}" type="datetimeFigureOut">
              <a:rPr kumimoji="1" lang="ja-JP" altLang="en-US" smtClean="0"/>
              <a:t>2024/2/21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1FAD818-B84C-422E-A915-BDAC9A15E7C6}" type="slidenum">
              <a:rPr kumimoji="1" lang="ja-JP" altLang="en-US" smtClean="0"/>
              <a:t>‹#›</a:t>
            </a:fld>
            <a:endParaRPr kumimoji="1" lang="ja-JP" altLang="en-US"/>
          </a:p>
        </p:txBody>
      </p:sp>
    </p:spTree>
    <p:extLst>
      <p:ext uri="{BB962C8B-B14F-4D97-AF65-F5344CB8AC3E}">
        <p14:creationId xmlns:p14="http://schemas.microsoft.com/office/powerpoint/2010/main" val="872554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D1CDD177-A9AF-49A7-AEDA-B8A3C8901CA0}" type="datetimeFigureOut">
              <a:rPr kumimoji="1" lang="ja-JP" altLang="en-US" smtClean="0"/>
              <a:t>2024/2/21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81FAD818-B84C-422E-A915-BDAC9A15E7C6}" type="slidenum">
              <a:rPr kumimoji="1" lang="ja-JP" altLang="en-US" smtClean="0"/>
              <a:t>‹#›</a:t>
            </a:fld>
            <a:endParaRPr kumimoji="1" lang="ja-JP" altLang="en-US"/>
          </a:p>
        </p:txBody>
      </p:sp>
    </p:spTree>
    <p:extLst>
      <p:ext uri="{BB962C8B-B14F-4D97-AF65-F5344CB8AC3E}">
        <p14:creationId xmlns:p14="http://schemas.microsoft.com/office/powerpoint/2010/main" val="1437805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1CDD177-A9AF-49A7-AEDA-B8A3C8901CA0}" type="datetimeFigureOut">
              <a:rPr kumimoji="1" lang="ja-JP" altLang="en-US" smtClean="0"/>
              <a:t>2024/2/21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81FAD818-B84C-422E-A915-BDAC9A15E7C6}" type="slidenum">
              <a:rPr kumimoji="1" lang="ja-JP" altLang="en-US" smtClean="0"/>
              <a:t>‹#›</a:t>
            </a:fld>
            <a:endParaRPr kumimoji="1" lang="ja-JP" altLang="en-US"/>
          </a:p>
        </p:txBody>
      </p:sp>
    </p:spTree>
    <p:extLst>
      <p:ext uri="{BB962C8B-B14F-4D97-AF65-F5344CB8AC3E}">
        <p14:creationId xmlns:p14="http://schemas.microsoft.com/office/powerpoint/2010/main" val="819871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1CDD177-A9AF-49A7-AEDA-B8A3C8901CA0}" type="datetimeFigureOut">
              <a:rPr kumimoji="1" lang="ja-JP" altLang="en-US" smtClean="0"/>
              <a:t>2024/2/21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1FAD818-B84C-422E-A915-BDAC9A15E7C6}" type="slidenum">
              <a:rPr kumimoji="1" lang="ja-JP" altLang="en-US" smtClean="0"/>
              <a:t>‹#›</a:t>
            </a:fld>
            <a:endParaRPr kumimoji="1" lang="ja-JP" altLang="en-US"/>
          </a:p>
        </p:txBody>
      </p:sp>
    </p:spTree>
    <p:extLst>
      <p:ext uri="{BB962C8B-B14F-4D97-AF65-F5344CB8AC3E}">
        <p14:creationId xmlns:p14="http://schemas.microsoft.com/office/powerpoint/2010/main" val="2493365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1CDD177-A9AF-49A7-AEDA-B8A3C8901CA0}" type="datetimeFigureOut">
              <a:rPr kumimoji="1" lang="ja-JP" altLang="en-US" smtClean="0"/>
              <a:t>2024/2/21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1FAD818-B84C-422E-A915-BDAC9A15E7C6}" type="slidenum">
              <a:rPr kumimoji="1" lang="ja-JP" altLang="en-US" smtClean="0"/>
              <a:t>‹#›</a:t>
            </a:fld>
            <a:endParaRPr kumimoji="1" lang="ja-JP" altLang="en-US"/>
          </a:p>
        </p:txBody>
      </p:sp>
    </p:spTree>
    <p:extLst>
      <p:ext uri="{BB962C8B-B14F-4D97-AF65-F5344CB8AC3E}">
        <p14:creationId xmlns:p14="http://schemas.microsoft.com/office/powerpoint/2010/main" val="2698508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
              <a:srgbClr val="00B0F0"/>
            </a:gs>
            <a:gs pos="100000">
              <a:schemeClr val="bg2">
                <a:shade val="96000"/>
                <a:satMod val="120000"/>
                <a:lumMod val="90000"/>
              </a:schemeClr>
            </a:gs>
          </a:gsLst>
          <a:lin ang="6120000" scaled="1"/>
          <a:tileRect/>
        </a:gra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1CDD177-A9AF-49A7-AEDA-B8A3C8901CA0}" type="datetimeFigureOut">
              <a:rPr kumimoji="1" lang="ja-JP" altLang="en-US" smtClean="0"/>
              <a:t>2024/2/21</a:t>
            </a:fld>
            <a:endParaRPr kumimoji="1" lang="ja-JP" altLang="en-US"/>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1FAD818-B84C-422E-A915-BDAC9A15E7C6}" type="slidenum">
              <a:rPr kumimoji="1" lang="ja-JP" altLang="en-US" smtClean="0"/>
              <a:t>‹#›</a:t>
            </a:fld>
            <a:endParaRPr kumimoji="1" lang="ja-JP" altLang="en-US"/>
          </a:p>
        </p:txBody>
      </p:sp>
    </p:spTree>
    <p:extLst>
      <p:ext uri="{BB962C8B-B14F-4D97-AF65-F5344CB8AC3E}">
        <p14:creationId xmlns:p14="http://schemas.microsoft.com/office/powerpoint/2010/main" val="2799711864"/>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正方形/長方形 3"/>
          <p:cNvSpPr/>
          <p:nvPr/>
        </p:nvSpPr>
        <p:spPr>
          <a:xfrm>
            <a:off x="556592" y="243003"/>
            <a:ext cx="8030816" cy="1015663"/>
          </a:xfrm>
          <a:prstGeom prst="rect">
            <a:avLst/>
          </a:prstGeom>
        </p:spPr>
        <p:txBody>
          <a:bodyPr wrap="square">
            <a:spAutoFit/>
          </a:bodyPr>
          <a:lstStyle/>
          <a:p>
            <a:r>
              <a:rPr lang="ja-JP" altLang="en-US" sz="6000" b="1" dirty="0">
                <a:ln w="38100">
                  <a:solidFill>
                    <a:schemeClr val="tx1"/>
                  </a:solidFill>
                </a:ln>
                <a:solidFill>
                  <a:schemeClr val="accent4">
                    <a:lumMod val="60000"/>
                    <a:lumOff val="40000"/>
                  </a:schemeClr>
                </a:solidFill>
                <a:latin typeface="HGP創英角ｺﾞｼｯｸUB" panose="020B0900000000000000" pitchFamily="50" charset="-128"/>
                <a:ea typeface="HGP創英角ｺﾞｼｯｸUB" panose="020B0900000000000000" pitchFamily="50" charset="-128"/>
              </a:rPr>
              <a:t>性感染症･エイズの現状</a:t>
            </a:r>
          </a:p>
        </p:txBody>
      </p:sp>
      <p:sp>
        <p:nvSpPr>
          <p:cNvPr id="2" name="テキスト ボックス 1"/>
          <p:cNvSpPr txBox="1"/>
          <p:nvPr/>
        </p:nvSpPr>
        <p:spPr>
          <a:xfrm>
            <a:off x="1500557" y="1661846"/>
            <a:ext cx="7383858" cy="523220"/>
          </a:xfrm>
          <a:prstGeom prst="rect">
            <a:avLst/>
          </a:prstGeom>
          <a:noFill/>
        </p:spPr>
        <p:txBody>
          <a:bodyPr wrap="square" rtlCol="0">
            <a:spAutoFit/>
          </a:bodyPr>
          <a:lstStyle/>
          <a:p>
            <a:r>
              <a:rPr kumimoji="1" lang="ja-JP" altLang="en-US" sz="2800" b="1" dirty="0">
                <a:ln w="25400">
                  <a:solidFill>
                    <a:schemeClr val="tx1"/>
                  </a:solidFill>
                </a:ln>
                <a:solidFill>
                  <a:schemeClr val="accent4">
                    <a:lumMod val="60000"/>
                    <a:lumOff val="40000"/>
                  </a:schemeClr>
                </a:solidFill>
                <a:latin typeface="HGP創英角ｺﾞｼｯｸUB" panose="020B0900000000000000" pitchFamily="50" charset="-128"/>
                <a:ea typeface="HGP創英角ｺﾞｼｯｸUB" panose="020B0900000000000000" pitchFamily="50" charset="-128"/>
              </a:rPr>
              <a:t>～十勝管内の状況と予防策について考える～</a:t>
            </a:r>
          </a:p>
        </p:txBody>
      </p:sp>
      <p:sp>
        <p:nvSpPr>
          <p:cNvPr id="3" name="テキスト ボックス 2"/>
          <p:cNvSpPr txBox="1"/>
          <p:nvPr/>
        </p:nvSpPr>
        <p:spPr>
          <a:xfrm>
            <a:off x="3393173" y="6135968"/>
            <a:ext cx="5881455" cy="523220"/>
          </a:xfrm>
          <a:prstGeom prst="rect">
            <a:avLst/>
          </a:prstGeom>
          <a:noFill/>
        </p:spPr>
        <p:txBody>
          <a:bodyPr wrap="square" rtlCol="0">
            <a:spAutoFit/>
          </a:bodyPr>
          <a:lstStyle/>
          <a:p>
            <a:r>
              <a:rPr kumimoji="1" lang="ja-JP" altLang="en-US" sz="2800" b="1" i="1" dirty="0">
                <a:ln w="25400">
                  <a:solidFill>
                    <a:schemeClr val="tx1"/>
                  </a:solidFill>
                </a:ln>
                <a:solidFill>
                  <a:schemeClr val="accent4">
                    <a:lumMod val="20000"/>
                    <a:lumOff val="80000"/>
                  </a:schemeClr>
                </a:solidFill>
                <a:latin typeface="HGP創英角ｺﾞｼｯｸUB" panose="020B0900000000000000" pitchFamily="50" charset="-128"/>
                <a:ea typeface="HGP創英角ｺﾞｼｯｸUB" panose="020B0900000000000000" pitchFamily="50" charset="-128"/>
              </a:rPr>
              <a:t>十勝思春期保健地域教育</a:t>
            </a:r>
            <a:r>
              <a:rPr kumimoji="1" lang="ja-JP" altLang="en-US" sz="2800" b="1" i="1" dirty="0" smtClean="0">
                <a:ln w="25400">
                  <a:solidFill>
                    <a:schemeClr val="tx1"/>
                  </a:solidFill>
                </a:ln>
                <a:solidFill>
                  <a:schemeClr val="accent4">
                    <a:lumMod val="20000"/>
                    <a:lumOff val="80000"/>
                  </a:schemeClr>
                </a:solidFill>
                <a:latin typeface="HGP創英角ｺﾞｼｯｸUB" panose="020B0900000000000000" pitchFamily="50" charset="-128"/>
                <a:ea typeface="HGP創英角ｺﾞｼｯｸUB" panose="020B0900000000000000" pitchFamily="50" charset="-128"/>
              </a:rPr>
              <a:t>プログラム</a:t>
            </a:r>
            <a:endParaRPr kumimoji="1" lang="ja-JP" altLang="en-US" sz="2800" b="1" i="1" dirty="0">
              <a:ln w="25400">
                <a:solidFill>
                  <a:schemeClr val="tx1"/>
                </a:solidFill>
              </a:ln>
              <a:solidFill>
                <a:schemeClr val="accent4">
                  <a:lumMod val="20000"/>
                  <a:lumOff val="80000"/>
                </a:schemeClr>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11205450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図 1">
            <a:extLst>
              <a:ext uri="{FF2B5EF4-FFF2-40B4-BE49-F238E27FC236}">
                <a16:creationId xmlns:a16="http://schemas.microsoft.com/office/drawing/2014/main" id="{57238A1F-F93A-4F58-B7CC-A687BFB31F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23473" cy="685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テキスト ボックス 3"/>
          <p:cNvSpPr txBox="1"/>
          <p:nvPr/>
        </p:nvSpPr>
        <p:spPr>
          <a:xfrm>
            <a:off x="671902" y="848783"/>
            <a:ext cx="8551571" cy="2308324"/>
          </a:xfrm>
          <a:prstGeom prst="rect">
            <a:avLst/>
          </a:prstGeom>
          <a:noFill/>
        </p:spPr>
        <p:txBody>
          <a:bodyPr wrap="square" rtlCol="0">
            <a:spAutoFit/>
          </a:bodyPr>
          <a:lstStyle/>
          <a:p>
            <a:r>
              <a:rPr lang="ja-JP" altLang="en-US" sz="4800" b="1" dirty="0">
                <a:ln w="25400">
                  <a:solidFill>
                    <a:schemeClr val="tx1"/>
                  </a:solidFill>
                </a:ln>
                <a:solidFill>
                  <a:schemeClr val="accent4">
                    <a:lumMod val="60000"/>
                    <a:lumOff val="40000"/>
                  </a:schemeClr>
                </a:solidFill>
                <a:latin typeface="HGP創英角ｺﾞｼｯｸUB" panose="020B0900000000000000" pitchFamily="50" charset="-128"/>
                <a:ea typeface="HGP創英角ｺﾞｼｯｸUB" panose="020B0900000000000000" pitchFamily="50" charset="-128"/>
              </a:rPr>
              <a:t>　感染しないために、</a:t>
            </a:r>
            <a:endParaRPr lang="en-US" altLang="ja-JP" sz="4800" b="1" dirty="0">
              <a:ln w="25400">
                <a:solidFill>
                  <a:schemeClr val="tx1"/>
                </a:solidFill>
              </a:ln>
              <a:solidFill>
                <a:schemeClr val="accent4">
                  <a:lumMod val="60000"/>
                  <a:lumOff val="40000"/>
                </a:schemeClr>
              </a:solidFill>
              <a:latin typeface="HGP創英角ｺﾞｼｯｸUB" panose="020B0900000000000000" pitchFamily="50" charset="-128"/>
              <a:ea typeface="HGP創英角ｺﾞｼｯｸUB" panose="020B0900000000000000" pitchFamily="50" charset="-128"/>
            </a:endParaRPr>
          </a:p>
          <a:p>
            <a:r>
              <a:rPr lang="ja-JP" altLang="en-US" sz="4800" b="1" dirty="0">
                <a:ln w="25400">
                  <a:solidFill>
                    <a:schemeClr val="tx1"/>
                  </a:solidFill>
                </a:ln>
                <a:solidFill>
                  <a:schemeClr val="accent4">
                    <a:lumMod val="60000"/>
                    <a:lumOff val="40000"/>
                  </a:schemeClr>
                </a:solidFill>
                <a:latin typeface="HGP創英角ｺﾞｼｯｸUB" panose="020B0900000000000000" pitchFamily="50" charset="-128"/>
                <a:ea typeface="HGP創英角ｺﾞｼｯｸUB" panose="020B0900000000000000" pitchFamily="50" charset="-128"/>
              </a:rPr>
              <a:t>　感染した時　　</a:t>
            </a:r>
            <a:endParaRPr lang="en-US" altLang="ja-JP" sz="4800" b="1" dirty="0">
              <a:ln w="25400">
                <a:solidFill>
                  <a:schemeClr val="tx1"/>
                </a:solidFill>
              </a:ln>
              <a:solidFill>
                <a:schemeClr val="accent4">
                  <a:lumMod val="60000"/>
                  <a:lumOff val="40000"/>
                </a:schemeClr>
              </a:solidFill>
              <a:latin typeface="HGP創英角ｺﾞｼｯｸUB" panose="020B0900000000000000" pitchFamily="50" charset="-128"/>
              <a:ea typeface="HGP創英角ｺﾞｼｯｸUB" panose="020B0900000000000000" pitchFamily="50" charset="-128"/>
            </a:endParaRPr>
          </a:p>
          <a:p>
            <a:r>
              <a:rPr lang="ja-JP" altLang="en-US" sz="4800" b="1" dirty="0">
                <a:ln w="25400">
                  <a:solidFill>
                    <a:schemeClr val="tx1"/>
                  </a:solidFill>
                </a:ln>
                <a:solidFill>
                  <a:schemeClr val="accent4">
                    <a:lumMod val="60000"/>
                    <a:lumOff val="40000"/>
                  </a:schemeClr>
                </a:solidFill>
                <a:latin typeface="HGP創英角ｺﾞｼｯｸUB" panose="020B0900000000000000" pitchFamily="50" charset="-128"/>
                <a:ea typeface="HGP創英角ｺﾞｼｯｸUB" panose="020B0900000000000000" pitchFamily="50" charset="-128"/>
              </a:rPr>
              <a:t>　　　　　　　　　　　　　　　まとめ</a:t>
            </a:r>
            <a:endParaRPr lang="en-US" altLang="ja-JP" sz="4800" b="1" dirty="0">
              <a:ln w="25400">
                <a:solidFill>
                  <a:schemeClr val="tx1"/>
                </a:solidFill>
              </a:ln>
              <a:solidFill>
                <a:schemeClr val="accent4">
                  <a:lumMod val="60000"/>
                  <a:lumOff val="40000"/>
                </a:schemeClr>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42098433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153057" y="1453331"/>
            <a:ext cx="8772853" cy="4978084"/>
          </a:xfrm>
          <a:prstGeom prst="rect">
            <a:avLst/>
          </a:prstGeom>
        </p:spPr>
      </p:pic>
      <p:sp>
        <p:nvSpPr>
          <p:cNvPr id="5" name="テキスト ボックス 4"/>
          <p:cNvSpPr txBox="1"/>
          <p:nvPr/>
        </p:nvSpPr>
        <p:spPr>
          <a:xfrm>
            <a:off x="153057" y="110671"/>
            <a:ext cx="6455867" cy="1107996"/>
          </a:xfrm>
          <a:prstGeom prst="rect">
            <a:avLst/>
          </a:prstGeom>
          <a:solidFill>
            <a:schemeClr val="bg1"/>
          </a:solidFill>
        </p:spPr>
        <p:txBody>
          <a:bodyPr wrap="square" rtlCol="0">
            <a:spAutoFit/>
          </a:bodyPr>
          <a:lstStyle/>
          <a:p>
            <a:r>
              <a:rPr kumimoji="1" lang="ja-JP" altLang="en-US" sz="2200" dirty="0" smtClean="0"/>
              <a:t>　保健所長による動画（</a:t>
            </a:r>
            <a:r>
              <a:rPr kumimoji="1" lang="en-US" altLang="ja-JP" sz="2200" dirty="0" smtClean="0"/>
              <a:t>2</a:t>
            </a:r>
            <a:r>
              <a:rPr kumimoji="1" lang="ja-JP" altLang="en-US" sz="2200" dirty="0" smtClean="0"/>
              <a:t>分</a:t>
            </a:r>
            <a:r>
              <a:rPr kumimoji="1" lang="en-US" altLang="ja-JP" sz="2200" dirty="0" smtClean="0"/>
              <a:t>25</a:t>
            </a:r>
            <a:r>
              <a:rPr kumimoji="1" lang="ja-JP" altLang="en-US" sz="2200" dirty="0" smtClean="0"/>
              <a:t>秒）</a:t>
            </a:r>
            <a:endParaRPr kumimoji="1" lang="en-US" altLang="ja-JP" sz="2200" dirty="0" smtClean="0"/>
          </a:p>
          <a:p>
            <a:r>
              <a:rPr lang="ja-JP" altLang="en-US" sz="2200" dirty="0" smtClean="0"/>
              <a:t>　内容　性感染症に感染しないために</a:t>
            </a:r>
            <a:endParaRPr lang="en-US" altLang="ja-JP" sz="2200" dirty="0"/>
          </a:p>
          <a:p>
            <a:r>
              <a:rPr kumimoji="1" lang="ja-JP" altLang="en-US" sz="2200" dirty="0" smtClean="0"/>
              <a:t>　本スライドでは最初の画像のみです</a:t>
            </a:r>
            <a:endParaRPr kumimoji="1" lang="ja-JP" altLang="en-US" sz="2200" dirty="0"/>
          </a:p>
        </p:txBody>
      </p:sp>
    </p:spTree>
    <p:extLst>
      <p:ext uri="{BB962C8B-B14F-4D97-AF65-F5344CB8AC3E}">
        <p14:creationId xmlns:p14="http://schemas.microsoft.com/office/powerpoint/2010/main" val="10638654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472950"/>
            <a:ext cx="8251277" cy="830997"/>
          </a:xfrm>
          <a:prstGeom prst="rect">
            <a:avLst/>
          </a:prstGeom>
          <a:noFill/>
        </p:spPr>
        <p:txBody>
          <a:bodyPr wrap="square" rtlCol="0">
            <a:spAutoFit/>
          </a:bodyPr>
          <a:lstStyle/>
          <a:p>
            <a:r>
              <a:rPr kumimoji="1" lang="en-US" altLang="ja-JP" sz="4800" b="1" dirty="0" smtClean="0">
                <a:latin typeface="HG丸ｺﾞｼｯｸM-PRO" panose="020F0600000000000000" pitchFamily="50" charset="-128"/>
                <a:ea typeface="HG丸ｺﾞｼｯｸM-PRO" panose="020F0600000000000000" pitchFamily="50" charset="-128"/>
              </a:rPr>
              <a:t>【</a:t>
            </a:r>
            <a:r>
              <a:rPr kumimoji="1" lang="ja-JP" altLang="en-US" sz="4800" b="1" dirty="0" smtClean="0">
                <a:latin typeface="HG丸ｺﾞｼｯｸM-PRO" panose="020F0600000000000000" pitchFamily="50" charset="-128"/>
                <a:ea typeface="HG丸ｺﾞｼｯｸM-PRO" panose="020F0600000000000000" pitchFamily="50" charset="-128"/>
              </a:rPr>
              <a:t>感染</a:t>
            </a:r>
            <a:r>
              <a:rPr kumimoji="1" lang="ja-JP" altLang="en-US" sz="4800" b="1" dirty="0">
                <a:latin typeface="HG丸ｺﾞｼｯｸM-PRO" panose="020F0600000000000000" pitchFamily="50" charset="-128"/>
                <a:ea typeface="HG丸ｺﾞｼｯｸM-PRO" panose="020F0600000000000000" pitchFamily="50" charset="-128"/>
              </a:rPr>
              <a:t>しない</a:t>
            </a:r>
            <a:r>
              <a:rPr kumimoji="1" lang="ja-JP" altLang="en-US" sz="4800" b="1" dirty="0" smtClean="0">
                <a:latin typeface="HG丸ｺﾞｼｯｸM-PRO" panose="020F0600000000000000" pitchFamily="50" charset="-128"/>
                <a:ea typeface="HG丸ｺﾞｼｯｸM-PRO" panose="020F0600000000000000" pitchFamily="50" charset="-128"/>
              </a:rPr>
              <a:t>方法</a:t>
            </a:r>
            <a:r>
              <a:rPr kumimoji="1" lang="en-US" altLang="ja-JP" sz="4800" b="1" dirty="0" smtClean="0">
                <a:latin typeface="HG丸ｺﾞｼｯｸM-PRO" panose="020F0600000000000000" pitchFamily="50" charset="-128"/>
                <a:ea typeface="HG丸ｺﾞｼｯｸM-PRO" panose="020F0600000000000000" pitchFamily="50" charset="-128"/>
              </a:rPr>
              <a:t>】</a:t>
            </a:r>
            <a:endParaRPr kumimoji="1" lang="ja-JP" altLang="en-US" sz="4800" b="1" dirty="0">
              <a:latin typeface="HG丸ｺﾞｼｯｸM-PRO" panose="020F0600000000000000" pitchFamily="50" charset="-128"/>
              <a:ea typeface="HG丸ｺﾞｼｯｸM-PRO" panose="020F0600000000000000" pitchFamily="50" charset="-128"/>
            </a:endParaRPr>
          </a:p>
        </p:txBody>
      </p:sp>
      <p:sp>
        <p:nvSpPr>
          <p:cNvPr id="5" name="下矢印 4"/>
          <p:cNvSpPr/>
          <p:nvPr/>
        </p:nvSpPr>
        <p:spPr>
          <a:xfrm>
            <a:off x="2618550" y="1372441"/>
            <a:ext cx="837127" cy="850006"/>
          </a:xfrm>
          <a:prstGeom prst="down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472438" y="3491975"/>
            <a:ext cx="7778839" cy="707886"/>
          </a:xfrm>
          <a:prstGeom prst="rect">
            <a:avLst/>
          </a:prstGeom>
          <a:noFill/>
        </p:spPr>
        <p:txBody>
          <a:bodyPr wrap="square" rtlCol="0">
            <a:spAutoFit/>
          </a:bodyPr>
          <a:lstStyle/>
          <a:p>
            <a:r>
              <a:rPr kumimoji="1" lang="ja-JP" altLang="en-US" sz="4000" b="1" dirty="0">
                <a:latin typeface="HG丸ｺﾞｼｯｸM-PRO" panose="020F0600000000000000" pitchFamily="50" charset="-128"/>
                <a:ea typeface="HG丸ｺﾞｼｯｸM-PRO" panose="020F0600000000000000" pitchFamily="50" charset="-128"/>
              </a:rPr>
              <a:t>性行為を行わない！！</a:t>
            </a:r>
          </a:p>
        </p:txBody>
      </p:sp>
      <p:sp>
        <p:nvSpPr>
          <p:cNvPr id="7" name="テキスト ボックス 6"/>
          <p:cNvSpPr txBox="1"/>
          <p:nvPr/>
        </p:nvSpPr>
        <p:spPr>
          <a:xfrm>
            <a:off x="472438" y="4409600"/>
            <a:ext cx="7778839" cy="1323439"/>
          </a:xfrm>
          <a:prstGeom prst="rect">
            <a:avLst/>
          </a:prstGeom>
          <a:noFill/>
        </p:spPr>
        <p:txBody>
          <a:bodyPr wrap="square" rtlCol="0">
            <a:spAutoFit/>
          </a:bodyPr>
          <a:lstStyle/>
          <a:p>
            <a:r>
              <a:rPr kumimoji="1" lang="ja-JP" altLang="en-US" sz="4000" b="1" dirty="0">
                <a:latin typeface="HG丸ｺﾞｼｯｸM-PRO" panose="020F0600000000000000" pitchFamily="50" charset="-128"/>
                <a:ea typeface="HG丸ｺﾞｼｯｸM-PRO" panose="020F0600000000000000" pitchFamily="50" charset="-128"/>
              </a:rPr>
              <a:t>不特定多数の人と性行為を</a:t>
            </a:r>
            <a:endParaRPr kumimoji="1" lang="en-US" altLang="ja-JP" sz="4000" b="1" dirty="0">
              <a:latin typeface="HG丸ｺﾞｼｯｸM-PRO" panose="020F0600000000000000" pitchFamily="50" charset="-128"/>
              <a:ea typeface="HG丸ｺﾞｼｯｸM-PRO" panose="020F0600000000000000" pitchFamily="50" charset="-128"/>
            </a:endParaRPr>
          </a:p>
          <a:p>
            <a:r>
              <a:rPr kumimoji="1" lang="ja-JP" altLang="en-US" sz="4000" b="1" dirty="0">
                <a:latin typeface="HG丸ｺﾞｼｯｸM-PRO" panose="020F0600000000000000" pitchFamily="50" charset="-128"/>
                <a:ea typeface="HG丸ｺﾞｼｯｸM-PRO" panose="020F0600000000000000" pitchFamily="50" charset="-128"/>
              </a:rPr>
              <a:t>行わない！！</a:t>
            </a:r>
          </a:p>
        </p:txBody>
      </p:sp>
      <p:sp>
        <p:nvSpPr>
          <p:cNvPr id="9" name="テキスト ボックス 8">
            <a:extLst>
              <a:ext uri="{FF2B5EF4-FFF2-40B4-BE49-F238E27FC236}">
                <a16:creationId xmlns:a16="http://schemas.microsoft.com/office/drawing/2014/main" id="{DDF963C9-8290-4386-96EF-21B50357B55E}"/>
              </a:ext>
            </a:extLst>
          </p:cNvPr>
          <p:cNvSpPr txBox="1"/>
          <p:nvPr/>
        </p:nvSpPr>
        <p:spPr>
          <a:xfrm>
            <a:off x="472438" y="5942778"/>
            <a:ext cx="7778839" cy="707886"/>
          </a:xfrm>
          <a:prstGeom prst="rect">
            <a:avLst/>
          </a:prstGeom>
          <a:noFill/>
        </p:spPr>
        <p:txBody>
          <a:bodyPr wrap="square" rtlCol="0">
            <a:spAutoFit/>
          </a:bodyPr>
          <a:lstStyle/>
          <a:p>
            <a:r>
              <a:rPr kumimoji="1" lang="ja-JP" altLang="en-US" sz="4000" b="1" dirty="0">
                <a:latin typeface="HG丸ｺﾞｼｯｸM-PRO" panose="020F0600000000000000" pitchFamily="50" charset="-128"/>
                <a:ea typeface="HG丸ｺﾞｼｯｸM-PRO" panose="020F0600000000000000" pitchFamily="50" charset="-128"/>
              </a:rPr>
              <a:t>コンドームを装着！！　　</a:t>
            </a:r>
          </a:p>
        </p:txBody>
      </p:sp>
      <p:sp>
        <p:nvSpPr>
          <p:cNvPr id="10" name="テキスト ボックス 9">
            <a:extLst>
              <a:ext uri="{FF2B5EF4-FFF2-40B4-BE49-F238E27FC236}">
                <a16:creationId xmlns:a16="http://schemas.microsoft.com/office/drawing/2014/main" id="{BE952FD0-4A6F-4B0F-98C8-0EBC0BE378ED}"/>
              </a:ext>
            </a:extLst>
          </p:cNvPr>
          <p:cNvSpPr txBox="1"/>
          <p:nvPr/>
        </p:nvSpPr>
        <p:spPr>
          <a:xfrm>
            <a:off x="5586572" y="5942778"/>
            <a:ext cx="4000665" cy="707886"/>
          </a:xfrm>
          <a:prstGeom prst="rect">
            <a:avLst/>
          </a:prstGeom>
          <a:noFill/>
        </p:spPr>
        <p:txBody>
          <a:bodyPr wrap="square" rtlCol="0">
            <a:spAutoFit/>
          </a:bodyPr>
          <a:lstStyle/>
          <a:p>
            <a:r>
              <a:rPr kumimoji="1" lang="en-US" altLang="ja-JP" sz="2800" b="1" dirty="0">
                <a:solidFill>
                  <a:srgbClr val="FF0000"/>
                </a:solidFill>
                <a:latin typeface="HG丸ｺﾞｼｯｸM-PRO" panose="020F0600000000000000" pitchFamily="50" charset="-128"/>
                <a:ea typeface="HG丸ｺﾞｼｯｸM-PRO" panose="020F0600000000000000" pitchFamily="50" charset="-128"/>
              </a:rPr>
              <a:t>100</a:t>
            </a:r>
            <a:r>
              <a:rPr kumimoji="1" lang="ja-JP" altLang="en-US" sz="2800" b="1" dirty="0">
                <a:solidFill>
                  <a:srgbClr val="FF0000"/>
                </a:solidFill>
                <a:latin typeface="HG丸ｺﾞｼｯｸM-PRO" panose="020F0600000000000000" pitchFamily="50" charset="-128"/>
                <a:ea typeface="HG丸ｺﾞｼｯｸM-PRO" panose="020F0600000000000000" pitchFamily="50" charset="-128"/>
              </a:rPr>
              <a:t>％ではない！！</a:t>
            </a:r>
            <a:r>
              <a:rPr kumimoji="1" lang="ja-JP" altLang="en-US" sz="4000" b="1" dirty="0">
                <a:latin typeface="HG丸ｺﾞｼｯｸM-PRO" panose="020F0600000000000000" pitchFamily="50" charset="-128"/>
                <a:ea typeface="HG丸ｺﾞｼｯｸM-PRO" panose="020F0600000000000000" pitchFamily="50" charset="-128"/>
              </a:rPr>
              <a:t>　　</a:t>
            </a:r>
          </a:p>
        </p:txBody>
      </p:sp>
      <p:sp>
        <p:nvSpPr>
          <p:cNvPr id="2" name="角丸四角形 1"/>
          <p:cNvSpPr/>
          <p:nvPr/>
        </p:nvSpPr>
        <p:spPr>
          <a:xfrm>
            <a:off x="1077686" y="2337756"/>
            <a:ext cx="7494814" cy="944479"/>
          </a:xfrm>
          <a:prstGeom prst="roundRect">
            <a:avLst/>
          </a:prstGeom>
          <a:ln w="762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5400" dirty="0" smtClean="0"/>
              <a:t>感染経路を断つ</a:t>
            </a:r>
            <a:endParaRPr kumimoji="1" lang="ja-JP" altLang="en-US" sz="5400" dirty="0"/>
          </a:p>
        </p:txBody>
      </p:sp>
    </p:spTree>
    <p:extLst>
      <p:ext uri="{BB962C8B-B14F-4D97-AF65-F5344CB8AC3E}">
        <p14:creationId xmlns:p14="http://schemas.microsoft.com/office/powerpoint/2010/main" val="133029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A6A98B81-D5D0-4529-B597-D75A439EEC15}"/>
              </a:ext>
            </a:extLst>
          </p:cNvPr>
          <p:cNvSpPr txBox="1"/>
          <p:nvPr/>
        </p:nvSpPr>
        <p:spPr>
          <a:xfrm>
            <a:off x="-115956" y="512252"/>
            <a:ext cx="9097618" cy="830997"/>
          </a:xfrm>
          <a:prstGeom prst="rect">
            <a:avLst/>
          </a:prstGeom>
          <a:noFill/>
        </p:spPr>
        <p:txBody>
          <a:bodyPr wrap="square" rtlCol="0">
            <a:spAutoFit/>
          </a:bodyPr>
          <a:lstStyle/>
          <a:p>
            <a:r>
              <a:rPr kumimoji="1" lang="en-US" altLang="ja-JP" sz="4800" b="1" dirty="0" smtClean="0">
                <a:latin typeface="HG丸ｺﾞｼｯｸM-PRO" panose="020F0600000000000000" pitchFamily="50" charset="-128"/>
                <a:ea typeface="HG丸ｺﾞｼｯｸM-PRO" panose="020F0600000000000000" pitchFamily="50" charset="-128"/>
              </a:rPr>
              <a:t>【</a:t>
            </a:r>
            <a:r>
              <a:rPr kumimoji="1" lang="ja-JP" altLang="en-US" sz="4800" b="1" dirty="0" smtClean="0">
                <a:latin typeface="HG丸ｺﾞｼｯｸM-PRO" panose="020F0600000000000000" pitchFamily="50" charset="-128"/>
                <a:ea typeface="HG丸ｺﾞｼｯｸM-PRO" panose="020F0600000000000000" pitchFamily="50" charset="-128"/>
              </a:rPr>
              <a:t>感染した？と思ったら</a:t>
            </a:r>
            <a:r>
              <a:rPr kumimoji="1" lang="en-US" altLang="ja-JP" sz="4800" b="1" dirty="0" smtClean="0">
                <a:latin typeface="HG丸ｺﾞｼｯｸM-PRO" panose="020F0600000000000000" pitchFamily="50" charset="-128"/>
                <a:ea typeface="HG丸ｺﾞｼｯｸM-PRO" panose="020F0600000000000000" pitchFamily="50" charset="-128"/>
              </a:rPr>
              <a:t>】</a:t>
            </a:r>
            <a:endParaRPr kumimoji="1" lang="ja-JP" altLang="en-US" sz="4800" b="1" dirty="0">
              <a:latin typeface="HG丸ｺﾞｼｯｸM-PRO" panose="020F0600000000000000" pitchFamily="50" charset="-128"/>
              <a:ea typeface="HG丸ｺﾞｼｯｸM-PRO" panose="020F0600000000000000" pitchFamily="50" charset="-128"/>
            </a:endParaRPr>
          </a:p>
        </p:txBody>
      </p:sp>
      <p:sp>
        <p:nvSpPr>
          <p:cNvPr id="5" name="下矢印 4">
            <a:extLst>
              <a:ext uri="{FF2B5EF4-FFF2-40B4-BE49-F238E27FC236}">
                <a16:creationId xmlns:a16="http://schemas.microsoft.com/office/drawing/2014/main" id="{9886999B-02EC-4766-8673-4DDFC7A44E2C}"/>
              </a:ext>
            </a:extLst>
          </p:cNvPr>
          <p:cNvSpPr/>
          <p:nvPr/>
        </p:nvSpPr>
        <p:spPr>
          <a:xfrm>
            <a:off x="4162254" y="1496490"/>
            <a:ext cx="837127" cy="850006"/>
          </a:xfrm>
          <a:prstGeom prst="down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12619C8E-71C8-4A81-B3BF-C6D8A9545A07}"/>
              </a:ext>
            </a:extLst>
          </p:cNvPr>
          <p:cNvSpPr txBox="1"/>
          <p:nvPr/>
        </p:nvSpPr>
        <p:spPr>
          <a:xfrm>
            <a:off x="1109962" y="2458405"/>
            <a:ext cx="7778839" cy="707886"/>
          </a:xfrm>
          <a:prstGeom prst="rect">
            <a:avLst/>
          </a:prstGeom>
          <a:noFill/>
        </p:spPr>
        <p:txBody>
          <a:bodyPr wrap="square" rtlCol="0">
            <a:spAutoFit/>
          </a:bodyPr>
          <a:lstStyle/>
          <a:p>
            <a:r>
              <a:rPr kumimoji="1" lang="ja-JP" altLang="en-US" sz="4000" b="1" dirty="0">
                <a:latin typeface="HG丸ｺﾞｼｯｸM-PRO" panose="020F0600000000000000" pitchFamily="50" charset="-128"/>
                <a:ea typeface="HG丸ｺﾞｼｯｸM-PRO" panose="020F0600000000000000" pitchFamily="50" charset="-128"/>
              </a:rPr>
              <a:t>病院</a:t>
            </a:r>
            <a:r>
              <a:rPr kumimoji="1" lang="ja-JP" altLang="en-US" sz="4000" b="1">
                <a:latin typeface="HG丸ｺﾞｼｯｸM-PRO" panose="020F0600000000000000" pitchFamily="50" charset="-128"/>
                <a:ea typeface="HG丸ｺﾞｼｯｸM-PRO" panose="020F0600000000000000" pitchFamily="50" charset="-128"/>
              </a:rPr>
              <a:t>へ行く！</a:t>
            </a:r>
            <a:r>
              <a:rPr kumimoji="1" lang="ja-JP" altLang="en-US" sz="4000" b="1" dirty="0">
                <a:latin typeface="HG丸ｺﾞｼｯｸM-PRO" panose="020F0600000000000000" pitchFamily="50" charset="-128"/>
                <a:ea typeface="HG丸ｺﾞｼｯｸM-PRO" panose="020F0600000000000000" pitchFamily="50" charset="-128"/>
              </a:rPr>
              <a:t>！</a:t>
            </a:r>
          </a:p>
        </p:txBody>
      </p:sp>
      <p:sp>
        <p:nvSpPr>
          <p:cNvPr id="7" name="テキスト ボックス 6">
            <a:extLst>
              <a:ext uri="{FF2B5EF4-FFF2-40B4-BE49-F238E27FC236}">
                <a16:creationId xmlns:a16="http://schemas.microsoft.com/office/drawing/2014/main" id="{383486F8-1185-483A-A2A1-3871DF039AF7}"/>
              </a:ext>
            </a:extLst>
          </p:cNvPr>
          <p:cNvSpPr txBox="1"/>
          <p:nvPr/>
        </p:nvSpPr>
        <p:spPr>
          <a:xfrm>
            <a:off x="4432853" y="3205236"/>
            <a:ext cx="4356558" cy="584775"/>
          </a:xfrm>
          <a:prstGeom prst="rect">
            <a:avLst/>
          </a:prstGeom>
          <a:noFill/>
        </p:spPr>
        <p:txBody>
          <a:bodyPr wrap="square" rtlCol="0">
            <a:spAutoFit/>
          </a:bodyPr>
          <a:lstStyle/>
          <a:p>
            <a:r>
              <a:rPr kumimoji="1" lang="ja-JP" altLang="en-US" sz="3200" b="1" dirty="0">
                <a:solidFill>
                  <a:srgbClr val="FF0000"/>
                </a:solidFill>
                <a:latin typeface="HG丸ｺﾞｼｯｸM-PRO" panose="020F0600000000000000" pitchFamily="50" charset="-128"/>
                <a:ea typeface="HG丸ｺﾞｼｯｸM-PRO" panose="020F0600000000000000" pitchFamily="50" charset="-128"/>
              </a:rPr>
              <a:t>泌尿器科、婦人科へ</a:t>
            </a:r>
          </a:p>
        </p:txBody>
      </p:sp>
      <p:sp>
        <p:nvSpPr>
          <p:cNvPr id="8" name="テキスト ボックス 7">
            <a:extLst>
              <a:ext uri="{FF2B5EF4-FFF2-40B4-BE49-F238E27FC236}">
                <a16:creationId xmlns:a16="http://schemas.microsoft.com/office/drawing/2014/main" id="{AEA49C8E-CE06-4641-A959-B977F16721D3}"/>
              </a:ext>
            </a:extLst>
          </p:cNvPr>
          <p:cNvSpPr txBox="1"/>
          <p:nvPr/>
        </p:nvSpPr>
        <p:spPr>
          <a:xfrm>
            <a:off x="1109962" y="3851566"/>
            <a:ext cx="7778839" cy="707886"/>
          </a:xfrm>
          <a:prstGeom prst="rect">
            <a:avLst/>
          </a:prstGeom>
          <a:noFill/>
        </p:spPr>
        <p:txBody>
          <a:bodyPr wrap="square" rtlCol="0">
            <a:spAutoFit/>
          </a:bodyPr>
          <a:lstStyle/>
          <a:p>
            <a:r>
              <a:rPr kumimoji="1" lang="ja-JP" altLang="en-US" sz="4000" b="1" dirty="0">
                <a:latin typeface="HG丸ｺﾞｼｯｸM-PRO" panose="020F0600000000000000" pitchFamily="50" charset="-128"/>
                <a:ea typeface="HG丸ｺﾞｼｯｸM-PRO" panose="020F0600000000000000" pitchFamily="50" charset="-128"/>
              </a:rPr>
              <a:t>パートナーも受診！！</a:t>
            </a:r>
          </a:p>
        </p:txBody>
      </p:sp>
      <p:sp>
        <p:nvSpPr>
          <p:cNvPr id="9" name="テキスト ボックス 8">
            <a:extLst>
              <a:ext uri="{FF2B5EF4-FFF2-40B4-BE49-F238E27FC236}">
                <a16:creationId xmlns:a16="http://schemas.microsoft.com/office/drawing/2014/main" id="{D30B53B3-3192-4FDE-B7FF-28A8172D068B}"/>
              </a:ext>
            </a:extLst>
          </p:cNvPr>
          <p:cNvSpPr txBox="1"/>
          <p:nvPr/>
        </p:nvSpPr>
        <p:spPr>
          <a:xfrm>
            <a:off x="4432853" y="4559452"/>
            <a:ext cx="4356558" cy="584775"/>
          </a:xfrm>
          <a:prstGeom prst="rect">
            <a:avLst/>
          </a:prstGeom>
          <a:noFill/>
        </p:spPr>
        <p:txBody>
          <a:bodyPr wrap="square" rtlCol="0">
            <a:spAutoFit/>
          </a:bodyPr>
          <a:lstStyle/>
          <a:p>
            <a:r>
              <a:rPr kumimoji="1" lang="ja-JP" altLang="en-US" sz="3200" b="1" dirty="0">
                <a:solidFill>
                  <a:srgbClr val="FF0000"/>
                </a:solidFill>
                <a:latin typeface="HG丸ｺﾞｼｯｸM-PRO" panose="020F0600000000000000" pitchFamily="50" charset="-128"/>
                <a:ea typeface="HG丸ｺﾞｼｯｸM-PRO" panose="020F0600000000000000" pitchFamily="50" charset="-128"/>
              </a:rPr>
              <a:t>感染している可能性有</a:t>
            </a:r>
          </a:p>
        </p:txBody>
      </p:sp>
      <p:sp>
        <p:nvSpPr>
          <p:cNvPr id="10" name="テキスト ボックス 9">
            <a:extLst>
              <a:ext uri="{FF2B5EF4-FFF2-40B4-BE49-F238E27FC236}">
                <a16:creationId xmlns:a16="http://schemas.microsoft.com/office/drawing/2014/main" id="{8B82DBA6-44B4-49BB-B076-BA21EB826B27}"/>
              </a:ext>
            </a:extLst>
          </p:cNvPr>
          <p:cNvSpPr txBox="1"/>
          <p:nvPr/>
        </p:nvSpPr>
        <p:spPr>
          <a:xfrm>
            <a:off x="1109962" y="5128191"/>
            <a:ext cx="7778839" cy="707886"/>
          </a:xfrm>
          <a:prstGeom prst="rect">
            <a:avLst/>
          </a:prstGeom>
          <a:noFill/>
        </p:spPr>
        <p:txBody>
          <a:bodyPr wrap="square" rtlCol="0">
            <a:spAutoFit/>
          </a:bodyPr>
          <a:lstStyle/>
          <a:p>
            <a:r>
              <a:rPr kumimoji="1" lang="ja-JP" altLang="en-US" sz="4000" b="1" dirty="0">
                <a:latin typeface="HG丸ｺﾞｼｯｸM-PRO" panose="020F0600000000000000" pitchFamily="50" charset="-128"/>
                <a:ea typeface="HG丸ｺﾞｼｯｸM-PRO" panose="020F0600000000000000" pitchFamily="50" charset="-128"/>
              </a:rPr>
              <a:t>必ず完治させる！！</a:t>
            </a:r>
          </a:p>
        </p:txBody>
      </p:sp>
      <p:sp>
        <p:nvSpPr>
          <p:cNvPr id="11" name="テキスト ボックス 10">
            <a:extLst>
              <a:ext uri="{FF2B5EF4-FFF2-40B4-BE49-F238E27FC236}">
                <a16:creationId xmlns:a16="http://schemas.microsoft.com/office/drawing/2014/main" id="{60E2B7DC-16A7-4EA6-BD92-26A8D38F1405}"/>
              </a:ext>
            </a:extLst>
          </p:cNvPr>
          <p:cNvSpPr txBox="1"/>
          <p:nvPr/>
        </p:nvSpPr>
        <p:spPr>
          <a:xfrm>
            <a:off x="4432853" y="5838460"/>
            <a:ext cx="4356558" cy="584775"/>
          </a:xfrm>
          <a:prstGeom prst="rect">
            <a:avLst/>
          </a:prstGeom>
          <a:noFill/>
        </p:spPr>
        <p:txBody>
          <a:bodyPr wrap="square" rtlCol="0">
            <a:spAutoFit/>
          </a:bodyPr>
          <a:lstStyle/>
          <a:p>
            <a:r>
              <a:rPr kumimoji="1" lang="ja-JP" altLang="en-US" sz="3200" b="1" dirty="0">
                <a:solidFill>
                  <a:srgbClr val="FF0000"/>
                </a:solidFill>
                <a:latin typeface="HG丸ｺﾞｼｯｸM-PRO" panose="020F0600000000000000" pitchFamily="50" charset="-128"/>
                <a:ea typeface="HG丸ｺﾞｼｯｸM-PRO" panose="020F0600000000000000" pitchFamily="50" charset="-128"/>
              </a:rPr>
              <a:t>二次感染を防ぐ</a:t>
            </a:r>
          </a:p>
        </p:txBody>
      </p:sp>
    </p:spTree>
    <p:extLst>
      <p:ext uri="{BB962C8B-B14F-4D97-AF65-F5344CB8AC3E}">
        <p14:creationId xmlns:p14="http://schemas.microsoft.com/office/powerpoint/2010/main" val="237497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p:bldP spid="9"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168901" y="1467108"/>
            <a:ext cx="8812078" cy="4889939"/>
          </a:xfrm>
          <a:prstGeom prst="rect">
            <a:avLst/>
          </a:prstGeom>
        </p:spPr>
      </p:pic>
      <p:sp>
        <p:nvSpPr>
          <p:cNvPr id="5" name="テキスト ボックス 4"/>
          <p:cNvSpPr txBox="1"/>
          <p:nvPr/>
        </p:nvSpPr>
        <p:spPr>
          <a:xfrm>
            <a:off x="153057" y="110671"/>
            <a:ext cx="6455867" cy="1107996"/>
          </a:xfrm>
          <a:prstGeom prst="rect">
            <a:avLst/>
          </a:prstGeom>
          <a:solidFill>
            <a:schemeClr val="bg1"/>
          </a:solidFill>
        </p:spPr>
        <p:txBody>
          <a:bodyPr wrap="square" rtlCol="0">
            <a:spAutoFit/>
          </a:bodyPr>
          <a:lstStyle/>
          <a:p>
            <a:r>
              <a:rPr kumimoji="1" lang="ja-JP" altLang="en-US" sz="2200" dirty="0" smtClean="0"/>
              <a:t>　産婦人科医師による動画（</a:t>
            </a:r>
            <a:r>
              <a:rPr kumimoji="1" lang="en-US" altLang="ja-JP" sz="2200" dirty="0" smtClean="0"/>
              <a:t>36</a:t>
            </a:r>
            <a:r>
              <a:rPr kumimoji="1" lang="ja-JP" altLang="en-US" sz="2200" dirty="0" smtClean="0"/>
              <a:t>秒）</a:t>
            </a:r>
            <a:endParaRPr kumimoji="1" lang="en-US" altLang="ja-JP" sz="2200" dirty="0" smtClean="0"/>
          </a:p>
          <a:p>
            <a:r>
              <a:rPr lang="ja-JP" altLang="en-US" sz="2200" dirty="0" smtClean="0"/>
              <a:t>　内容　</a:t>
            </a:r>
            <a:r>
              <a:rPr lang="en-US" altLang="ja-JP" sz="2200" dirty="0" smtClean="0"/>
              <a:t>10</a:t>
            </a:r>
            <a:r>
              <a:rPr lang="ja-JP" altLang="en-US" sz="2200" dirty="0" smtClean="0"/>
              <a:t>代の皆さんに向けたメッセージ</a:t>
            </a:r>
            <a:endParaRPr lang="en-US" altLang="ja-JP" sz="2200" dirty="0"/>
          </a:p>
          <a:p>
            <a:r>
              <a:rPr kumimoji="1" lang="ja-JP" altLang="en-US" sz="2200" dirty="0" smtClean="0"/>
              <a:t>　本スライドでは最初の画像のみです</a:t>
            </a:r>
            <a:endParaRPr kumimoji="1" lang="ja-JP" altLang="en-US" sz="2200" dirty="0"/>
          </a:p>
        </p:txBody>
      </p:sp>
    </p:spTree>
    <p:extLst>
      <p:ext uri="{BB962C8B-B14F-4D97-AF65-F5344CB8AC3E}">
        <p14:creationId xmlns:p14="http://schemas.microsoft.com/office/powerpoint/2010/main" val="14974088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FCAB2DE1-3D39-4C47-B21E-E1C79853D3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3" name="正方形/長方形 2"/>
          <p:cNvSpPr/>
          <p:nvPr/>
        </p:nvSpPr>
        <p:spPr>
          <a:xfrm>
            <a:off x="365759" y="291319"/>
            <a:ext cx="4663441" cy="707886"/>
          </a:xfrm>
          <a:prstGeom prst="rect">
            <a:avLst/>
          </a:prstGeom>
        </p:spPr>
        <p:txBody>
          <a:bodyPr wrap="square">
            <a:spAutoFit/>
          </a:bodyPr>
          <a:lstStyle/>
          <a:p>
            <a:r>
              <a:rPr lang="ja-JP" altLang="en-US" sz="4000" b="1" dirty="0" smtClean="0">
                <a:ln w="28575">
                  <a:solidFill>
                    <a:schemeClr val="tx1"/>
                  </a:solidFill>
                </a:ln>
                <a:solidFill>
                  <a:schemeClr val="accent4">
                    <a:lumMod val="60000"/>
                    <a:lumOff val="40000"/>
                  </a:schemeClr>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自分の健康を守ろう</a:t>
            </a:r>
            <a:endParaRPr lang="ja-JP" altLang="en-US" sz="4000" b="1" dirty="0">
              <a:ln w="28575">
                <a:solidFill>
                  <a:schemeClr val="tx1"/>
                </a:solidFill>
              </a:ln>
              <a:solidFill>
                <a:schemeClr val="accent4">
                  <a:lumMod val="60000"/>
                  <a:lumOff val="40000"/>
                </a:schemeClr>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p:txBody>
      </p:sp>
      <p:sp>
        <p:nvSpPr>
          <p:cNvPr id="5" name="正方形/長方形 4"/>
          <p:cNvSpPr/>
          <p:nvPr/>
        </p:nvSpPr>
        <p:spPr>
          <a:xfrm>
            <a:off x="365759" y="1149921"/>
            <a:ext cx="5659484" cy="707886"/>
          </a:xfrm>
          <a:prstGeom prst="rect">
            <a:avLst/>
          </a:prstGeom>
        </p:spPr>
        <p:txBody>
          <a:bodyPr wrap="square">
            <a:spAutoFit/>
          </a:bodyPr>
          <a:lstStyle/>
          <a:p>
            <a:r>
              <a:rPr lang="ja-JP" altLang="en-US" sz="4000" b="1" dirty="0" smtClean="0">
                <a:ln w="28575">
                  <a:solidFill>
                    <a:schemeClr val="tx1"/>
                  </a:solidFill>
                </a:ln>
                <a:solidFill>
                  <a:schemeClr val="accent4">
                    <a:lumMod val="60000"/>
                    <a:lumOff val="40000"/>
                  </a:schemeClr>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大切な人の健康を守ろう</a:t>
            </a:r>
            <a:endParaRPr lang="ja-JP" altLang="en-US" sz="4000" b="1" dirty="0">
              <a:ln w="28575">
                <a:solidFill>
                  <a:schemeClr val="tx1"/>
                </a:solidFill>
              </a:ln>
              <a:solidFill>
                <a:schemeClr val="accent4">
                  <a:lumMod val="60000"/>
                  <a:lumOff val="40000"/>
                </a:schemeClr>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p:txBody>
      </p:sp>
      <p:sp>
        <p:nvSpPr>
          <p:cNvPr id="6" name="正方形/長方形 5"/>
          <p:cNvSpPr/>
          <p:nvPr/>
        </p:nvSpPr>
        <p:spPr>
          <a:xfrm>
            <a:off x="4294414" y="5963862"/>
            <a:ext cx="4849585" cy="646331"/>
          </a:xfrm>
          <a:prstGeom prst="rect">
            <a:avLst/>
          </a:prstGeom>
        </p:spPr>
        <p:txBody>
          <a:bodyPr wrap="square">
            <a:spAutoFit/>
          </a:bodyPr>
          <a:lstStyle/>
          <a:p>
            <a:r>
              <a:rPr lang="ja-JP" altLang="en-US" sz="3600" b="1" dirty="0" smtClean="0">
                <a:ln w="28575">
                  <a:solidFill>
                    <a:schemeClr val="tx1"/>
                  </a:solidFill>
                </a:ln>
                <a:solidFill>
                  <a:schemeClr val="accent4">
                    <a:lumMod val="60000"/>
                    <a:lumOff val="40000"/>
                  </a:schemeClr>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十勝のみんなが健康に</a:t>
            </a:r>
            <a:endParaRPr lang="ja-JP" altLang="en-US" sz="3600" b="1" dirty="0">
              <a:ln w="28575">
                <a:solidFill>
                  <a:schemeClr val="tx1"/>
                </a:solidFill>
              </a:ln>
              <a:solidFill>
                <a:schemeClr val="accent4">
                  <a:lumMod val="60000"/>
                  <a:lumOff val="40000"/>
                </a:schemeClr>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4364737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00B0F0"/>
            </a:gs>
            <a:gs pos="97000">
              <a:schemeClr val="accent5">
                <a:lumMod val="50000"/>
              </a:schemeClr>
            </a:gs>
          </a:gsLst>
          <a:lin ang="6120000" scaled="1"/>
          <a:tileRect/>
        </a:gradFill>
        <a:effectLst/>
      </p:bgPr>
    </p:bg>
    <p:spTree>
      <p:nvGrpSpPr>
        <p:cNvPr id="1" name=""/>
        <p:cNvGrpSpPr/>
        <p:nvPr/>
      </p:nvGrpSpPr>
      <p:grpSpPr>
        <a:xfrm>
          <a:off x="0" y="0"/>
          <a:ext cx="0" cy="0"/>
          <a:chOff x="0" y="0"/>
          <a:chExt cx="0" cy="0"/>
        </a:xfrm>
      </p:grpSpPr>
      <p:sp>
        <p:nvSpPr>
          <p:cNvPr id="4" name="タイトル 3"/>
          <p:cNvSpPr txBox="1">
            <a:spLocks noGrp="1"/>
          </p:cNvSpPr>
          <p:nvPr>
            <p:ph type="title"/>
          </p:nvPr>
        </p:nvSpPr>
        <p:spPr>
          <a:xfrm>
            <a:off x="412292" y="118370"/>
            <a:ext cx="8319407" cy="480131"/>
          </a:xfrm>
          <a:prstGeom prst="rect">
            <a:avLst/>
          </a:prstGeom>
          <a:noFill/>
        </p:spPr>
        <p:txBody>
          <a:bodyPr wrap="square" rtlCol="0">
            <a:spAutoFit/>
          </a:bodyPr>
          <a:lstStyle/>
          <a:p>
            <a:r>
              <a:rPr kumimoji="1" lang="ja-JP" altLang="en-US" sz="2800" dirty="0">
                <a:ln w="25400">
                  <a:noFill/>
                </a:ln>
                <a:solidFill>
                  <a:schemeClr val="bg1"/>
                </a:solidFill>
                <a:latin typeface="+mj-ea"/>
              </a:rPr>
              <a:t>十勝思春期保健地域教育プログラム</a:t>
            </a:r>
            <a:r>
              <a:rPr kumimoji="1" lang="ja-JP" altLang="en-US" sz="2800" dirty="0" smtClean="0">
                <a:ln w="25400">
                  <a:noFill/>
                </a:ln>
                <a:solidFill>
                  <a:schemeClr val="bg1"/>
                </a:solidFill>
                <a:latin typeface="+mj-ea"/>
              </a:rPr>
              <a:t>作成会議構成員</a:t>
            </a:r>
            <a:endParaRPr kumimoji="1" lang="ja-JP" altLang="en-US" sz="2800" dirty="0">
              <a:ln w="25400">
                <a:noFill/>
              </a:ln>
              <a:solidFill>
                <a:schemeClr val="bg1"/>
              </a:solidFill>
              <a:latin typeface="+mj-ea"/>
            </a:endParaRPr>
          </a:p>
        </p:txBody>
      </p:sp>
      <p:sp>
        <p:nvSpPr>
          <p:cNvPr id="5" name="正方形/長方形 4"/>
          <p:cNvSpPr/>
          <p:nvPr/>
        </p:nvSpPr>
        <p:spPr>
          <a:xfrm>
            <a:off x="412292" y="671691"/>
            <a:ext cx="8715375" cy="6401753"/>
          </a:xfrm>
          <a:prstGeom prst="rect">
            <a:avLst/>
          </a:prstGeom>
        </p:spPr>
        <p:txBody>
          <a:bodyPr wrap="square">
            <a:spAutoFit/>
          </a:bodyPr>
          <a:lstStyle/>
          <a:p>
            <a:r>
              <a:rPr lang="ja-JP" altLang="en-US" dirty="0" smtClean="0">
                <a:solidFill>
                  <a:schemeClr val="bg1"/>
                </a:solidFill>
              </a:rPr>
              <a:t>北海道</a:t>
            </a:r>
            <a:r>
              <a:rPr lang="ja-JP" altLang="en-US" dirty="0">
                <a:solidFill>
                  <a:schemeClr val="bg1"/>
                </a:solidFill>
              </a:rPr>
              <a:t>看護協会十勝</a:t>
            </a:r>
            <a:r>
              <a:rPr lang="ja-JP" altLang="en-US" dirty="0" smtClean="0">
                <a:solidFill>
                  <a:schemeClr val="bg1"/>
                </a:solidFill>
              </a:rPr>
              <a:t>支部  助産師</a:t>
            </a:r>
            <a:r>
              <a:rPr lang="ja-JP" altLang="en-US" dirty="0">
                <a:solidFill>
                  <a:schemeClr val="bg1"/>
                </a:solidFill>
              </a:rPr>
              <a:t>職能委員会（公立芽室病院</a:t>
            </a:r>
            <a:r>
              <a:rPr lang="ja-JP" altLang="en-US" dirty="0" smtClean="0">
                <a:solidFill>
                  <a:schemeClr val="bg1"/>
                </a:solidFill>
              </a:rPr>
              <a:t>）      中山</a:t>
            </a:r>
            <a:r>
              <a:rPr lang="ja-JP" altLang="en-US" dirty="0">
                <a:solidFill>
                  <a:schemeClr val="bg1"/>
                </a:solidFill>
              </a:rPr>
              <a:t>　由香里</a:t>
            </a:r>
          </a:p>
          <a:p>
            <a:r>
              <a:rPr lang="ja-JP" altLang="en-US" dirty="0">
                <a:solidFill>
                  <a:schemeClr val="bg1"/>
                </a:solidFill>
              </a:rPr>
              <a:t>北海道十勝</a:t>
            </a:r>
            <a:r>
              <a:rPr lang="ja-JP" altLang="en-US" dirty="0" smtClean="0">
                <a:solidFill>
                  <a:schemeClr val="bg1"/>
                </a:solidFill>
              </a:rPr>
              <a:t>教育局 教育</a:t>
            </a:r>
            <a:r>
              <a:rPr lang="ja-JP" altLang="en-US" dirty="0">
                <a:solidFill>
                  <a:schemeClr val="bg1"/>
                </a:solidFill>
              </a:rPr>
              <a:t>支援課高等学校指導班主査	</a:t>
            </a:r>
            <a:r>
              <a:rPr lang="ja-JP" altLang="en-US" dirty="0" smtClean="0">
                <a:solidFill>
                  <a:schemeClr val="bg1"/>
                </a:solidFill>
              </a:rPr>
              <a:t>                 俵</a:t>
            </a:r>
            <a:r>
              <a:rPr lang="ja-JP" altLang="en-US" dirty="0">
                <a:solidFill>
                  <a:schemeClr val="bg1"/>
                </a:solidFill>
              </a:rPr>
              <a:t>　</a:t>
            </a:r>
            <a:r>
              <a:rPr lang="ja-JP" altLang="en-US" dirty="0" smtClean="0">
                <a:solidFill>
                  <a:schemeClr val="bg1"/>
                </a:solidFill>
              </a:rPr>
              <a:t>　 英生</a:t>
            </a:r>
            <a:endParaRPr lang="ja-JP" altLang="en-US" dirty="0">
              <a:solidFill>
                <a:schemeClr val="bg1"/>
              </a:solidFill>
            </a:endParaRPr>
          </a:p>
          <a:p>
            <a:r>
              <a:rPr lang="ja-JP" altLang="en-US" dirty="0">
                <a:solidFill>
                  <a:schemeClr val="bg1"/>
                </a:solidFill>
              </a:rPr>
              <a:t>北海道柏葉</a:t>
            </a:r>
            <a:r>
              <a:rPr lang="ja-JP" altLang="en-US" dirty="0" smtClean="0">
                <a:solidFill>
                  <a:schemeClr val="bg1"/>
                </a:solidFill>
              </a:rPr>
              <a:t>高等学校 保健</a:t>
            </a:r>
            <a:r>
              <a:rPr lang="ja-JP" altLang="en-US" dirty="0">
                <a:solidFill>
                  <a:schemeClr val="bg1"/>
                </a:solidFill>
              </a:rPr>
              <a:t>体育科教諭	</a:t>
            </a:r>
            <a:r>
              <a:rPr lang="ja-JP" altLang="en-US" dirty="0" smtClean="0">
                <a:solidFill>
                  <a:schemeClr val="bg1"/>
                </a:solidFill>
              </a:rPr>
              <a:t>                                  沼澤</a:t>
            </a:r>
            <a:r>
              <a:rPr lang="ja-JP" altLang="en-US" dirty="0">
                <a:solidFill>
                  <a:schemeClr val="bg1"/>
                </a:solidFill>
              </a:rPr>
              <a:t>　圭亮</a:t>
            </a:r>
          </a:p>
          <a:p>
            <a:r>
              <a:rPr lang="ja-JP" altLang="en-US" dirty="0">
                <a:solidFill>
                  <a:schemeClr val="bg1"/>
                </a:solidFill>
              </a:rPr>
              <a:t>北海道新得</a:t>
            </a:r>
            <a:r>
              <a:rPr lang="ja-JP" altLang="en-US" dirty="0" smtClean="0">
                <a:solidFill>
                  <a:schemeClr val="bg1"/>
                </a:solidFill>
              </a:rPr>
              <a:t>高等学校 保健</a:t>
            </a:r>
            <a:r>
              <a:rPr lang="ja-JP" altLang="en-US" dirty="0">
                <a:solidFill>
                  <a:schemeClr val="bg1"/>
                </a:solidFill>
              </a:rPr>
              <a:t>体育科教諭	</a:t>
            </a:r>
            <a:r>
              <a:rPr lang="ja-JP" altLang="en-US" dirty="0" smtClean="0">
                <a:solidFill>
                  <a:schemeClr val="bg1"/>
                </a:solidFill>
              </a:rPr>
              <a:t>                                  吉田</a:t>
            </a:r>
            <a:r>
              <a:rPr lang="ja-JP" altLang="en-US" dirty="0">
                <a:solidFill>
                  <a:schemeClr val="bg1"/>
                </a:solidFill>
              </a:rPr>
              <a:t>　佑輔</a:t>
            </a:r>
          </a:p>
          <a:p>
            <a:r>
              <a:rPr lang="ja-JP" altLang="en-US" dirty="0">
                <a:solidFill>
                  <a:schemeClr val="bg1"/>
                </a:solidFill>
              </a:rPr>
              <a:t>帯広南商業高等</a:t>
            </a:r>
            <a:r>
              <a:rPr lang="ja-JP" altLang="en-US" dirty="0" smtClean="0">
                <a:solidFill>
                  <a:schemeClr val="bg1"/>
                </a:solidFill>
              </a:rPr>
              <a:t>学校 保健</a:t>
            </a:r>
            <a:r>
              <a:rPr lang="ja-JP" altLang="en-US" dirty="0">
                <a:solidFill>
                  <a:schemeClr val="bg1"/>
                </a:solidFill>
              </a:rPr>
              <a:t>体育科教諭	</a:t>
            </a:r>
            <a:r>
              <a:rPr lang="ja-JP" altLang="en-US" dirty="0" smtClean="0">
                <a:solidFill>
                  <a:schemeClr val="bg1"/>
                </a:solidFill>
              </a:rPr>
              <a:t>                                  増谷</a:t>
            </a:r>
            <a:r>
              <a:rPr lang="ja-JP" altLang="en-US" dirty="0">
                <a:solidFill>
                  <a:schemeClr val="bg1"/>
                </a:solidFill>
              </a:rPr>
              <a:t>　大輔</a:t>
            </a:r>
          </a:p>
          <a:p>
            <a:r>
              <a:rPr lang="ja-JP" altLang="en-US" dirty="0">
                <a:solidFill>
                  <a:schemeClr val="bg1"/>
                </a:solidFill>
              </a:rPr>
              <a:t>北海道帯広三条</a:t>
            </a:r>
            <a:r>
              <a:rPr lang="ja-JP" altLang="en-US" dirty="0" smtClean="0">
                <a:solidFill>
                  <a:schemeClr val="bg1"/>
                </a:solidFill>
              </a:rPr>
              <a:t>高等学校 保健</a:t>
            </a:r>
            <a:r>
              <a:rPr lang="ja-JP" altLang="en-US" dirty="0">
                <a:solidFill>
                  <a:schemeClr val="bg1"/>
                </a:solidFill>
              </a:rPr>
              <a:t>体育科教諭	</a:t>
            </a:r>
            <a:r>
              <a:rPr lang="ja-JP" altLang="en-US" dirty="0" smtClean="0">
                <a:solidFill>
                  <a:schemeClr val="bg1"/>
                </a:solidFill>
              </a:rPr>
              <a:t>                                  橋本</a:t>
            </a:r>
            <a:r>
              <a:rPr lang="ja-JP" altLang="en-US" dirty="0">
                <a:solidFill>
                  <a:schemeClr val="bg1"/>
                </a:solidFill>
              </a:rPr>
              <a:t>　賢　</a:t>
            </a:r>
            <a:r>
              <a:rPr lang="en-US" altLang="ja-JP" dirty="0">
                <a:solidFill>
                  <a:schemeClr val="bg1"/>
                </a:solidFill>
              </a:rPr>
              <a:t>(</a:t>
            </a:r>
            <a:r>
              <a:rPr lang="ja-JP" altLang="en-US" dirty="0">
                <a:solidFill>
                  <a:schemeClr val="bg1"/>
                </a:solidFill>
              </a:rPr>
              <a:t>試行授業</a:t>
            </a:r>
            <a:r>
              <a:rPr lang="en-US" altLang="ja-JP" dirty="0">
                <a:solidFill>
                  <a:schemeClr val="bg1"/>
                </a:solidFill>
              </a:rPr>
              <a:t>)</a:t>
            </a:r>
          </a:p>
          <a:p>
            <a:r>
              <a:rPr lang="ja-JP" altLang="en-US" dirty="0">
                <a:solidFill>
                  <a:schemeClr val="bg1"/>
                </a:solidFill>
              </a:rPr>
              <a:t>帯広大谷</a:t>
            </a:r>
            <a:r>
              <a:rPr lang="ja-JP" altLang="en-US" dirty="0" smtClean="0">
                <a:solidFill>
                  <a:schemeClr val="bg1"/>
                </a:solidFill>
              </a:rPr>
              <a:t>高等学校 養護</a:t>
            </a:r>
            <a:r>
              <a:rPr lang="ja-JP" altLang="en-US" dirty="0">
                <a:solidFill>
                  <a:schemeClr val="bg1"/>
                </a:solidFill>
              </a:rPr>
              <a:t>教諭	</a:t>
            </a:r>
            <a:r>
              <a:rPr lang="ja-JP" altLang="en-US" dirty="0" smtClean="0">
                <a:solidFill>
                  <a:schemeClr val="bg1"/>
                </a:solidFill>
              </a:rPr>
              <a:t>                                                   羽賀</a:t>
            </a:r>
            <a:r>
              <a:rPr lang="ja-JP" altLang="en-US" dirty="0">
                <a:solidFill>
                  <a:schemeClr val="bg1"/>
                </a:solidFill>
              </a:rPr>
              <a:t>　あずさ</a:t>
            </a:r>
          </a:p>
          <a:p>
            <a:r>
              <a:rPr lang="ja-JP" altLang="en-US" dirty="0">
                <a:solidFill>
                  <a:schemeClr val="bg1"/>
                </a:solidFill>
              </a:rPr>
              <a:t>白樺学園</a:t>
            </a:r>
            <a:r>
              <a:rPr lang="ja-JP" altLang="en-US" dirty="0" smtClean="0">
                <a:solidFill>
                  <a:schemeClr val="bg1"/>
                </a:solidFill>
              </a:rPr>
              <a:t>高等学校 養護</a:t>
            </a:r>
            <a:r>
              <a:rPr lang="ja-JP" altLang="en-US" dirty="0">
                <a:solidFill>
                  <a:schemeClr val="bg1"/>
                </a:solidFill>
              </a:rPr>
              <a:t>教諭	</a:t>
            </a:r>
            <a:r>
              <a:rPr lang="ja-JP" altLang="en-US" dirty="0" smtClean="0">
                <a:solidFill>
                  <a:schemeClr val="bg1"/>
                </a:solidFill>
              </a:rPr>
              <a:t>                                                   吉澤</a:t>
            </a:r>
            <a:r>
              <a:rPr lang="ja-JP" altLang="en-US" dirty="0">
                <a:solidFill>
                  <a:schemeClr val="bg1"/>
                </a:solidFill>
              </a:rPr>
              <a:t>　美穂</a:t>
            </a:r>
          </a:p>
          <a:p>
            <a:r>
              <a:rPr lang="ja-JP" altLang="en-US" dirty="0">
                <a:solidFill>
                  <a:schemeClr val="bg1"/>
                </a:solidFill>
              </a:rPr>
              <a:t>江陵高等</a:t>
            </a:r>
            <a:r>
              <a:rPr lang="ja-JP" altLang="en-US" dirty="0" smtClean="0">
                <a:solidFill>
                  <a:schemeClr val="bg1"/>
                </a:solidFill>
              </a:rPr>
              <a:t>学校 養護</a:t>
            </a:r>
            <a:r>
              <a:rPr lang="ja-JP" altLang="en-US" dirty="0">
                <a:solidFill>
                  <a:schemeClr val="bg1"/>
                </a:solidFill>
              </a:rPr>
              <a:t>教諭	</a:t>
            </a:r>
            <a:r>
              <a:rPr lang="ja-JP" altLang="en-US" dirty="0" smtClean="0">
                <a:solidFill>
                  <a:schemeClr val="bg1"/>
                </a:solidFill>
              </a:rPr>
              <a:t>                                                                     渡辺</a:t>
            </a:r>
            <a:r>
              <a:rPr lang="ja-JP" altLang="en-US" dirty="0">
                <a:solidFill>
                  <a:schemeClr val="bg1"/>
                </a:solidFill>
              </a:rPr>
              <a:t>　京</a:t>
            </a:r>
          </a:p>
          <a:p>
            <a:r>
              <a:rPr lang="ja-JP" altLang="en-US" dirty="0">
                <a:solidFill>
                  <a:schemeClr val="bg1"/>
                </a:solidFill>
              </a:rPr>
              <a:t>北海道鹿追</a:t>
            </a:r>
            <a:r>
              <a:rPr lang="ja-JP" altLang="en-US" dirty="0" smtClean="0">
                <a:solidFill>
                  <a:schemeClr val="bg1"/>
                </a:solidFill>
              </a:rPr>
              <a:t>高等学校 養護</a:t>
            </a:r>
            <a:r>
              <a:rPr lang="ja-JP" altLang="en-US" dirty="0">
                <a:solidFill>
                  <a:schemeClr val="bg1"/>
                </a:solidFill>
              </a:rPr>
              <a:t>教諭	</a:t>
            </a:r>
            <a:r>
              <a:rPr lang="ja-JP" altLang="en-US" dirty="0" smtClean="0">
                <a:solidFill>
                  <a:schemeClr val="bg1"/>
                </a:solidFill>
              </a:rPr>
              <a:t>                                                   駒井</a:t>
            </a:r>
            <a:r>
              <a:rPr lang="ja-JP" altLang="en-US" dirty="0">
                <a:solidFill>
                  <a:schemeClr val="bg1"/>
                </a:solidFill>
              </a:rPr>
              <a:t>　亜希子</a:t>
            </a:r>
          </a:p>
          <a:p>
            <a:r>
              <a:rPr lang="ja-JP" altLang="en-US" dirty="0">
                <a:solidFill>
                  <a:schemeClr val="bg1"/>
                </a:solidFill>
              </a:rPr>
              <a:t>北海道清水</a:t>
            </a:r>
            <a:r>
              <a:rPr lang="ja-JP" altLang="en-US" dirty="0" smtClean="0">
                <a:solidFill>
                  <a:schemeClr val="bg1"/>
                </a:solidFill>
              </a:rPr>
              <a:t>高等学校 養護</a:t>
            </a:r>
            <a:r>
              <a:rPr lang="ja-JP" altLang="en-US" dirty="0">
                <a:solidFill>
                  <a:schemeClr val="bg1"/>
                </a:solidFill>
              </a:rPr>
              <a:t>教諭	</a:t>
            </a:r>
            <a:r>
              <a:rPr lang="ja-JP" altLang="en-US" dirty="0" smtClean="0">
                <a:solidFill>
                  <a:schemeClr val="bg1"/>
                </a:solidFill>
              </a:rPr>
              <a:t>                                                   中山</a:t>
            </a:r>
            <a:r>
              <a:rPr lang="ja-JP" altLang="en-US" dirty="0">
                <a:solidFill>
                  <a:schemeClr val="bg1"/>
                </a:solidFill>
              </a:rPr>
              <a:t>　知美</a:t>
            </a:r>
          </a:p>
          <a:p>
            <a:r>
              <a:rPr lang="ja-JP" altLang="en-US" dirty="0">
                <a:solidFill>
                  <a:schemeClr val="bg1"/>
                </a:solidFill>
              </a:rPr>
              <a:t>北海道更別農業高等</a:t>
            </a:r>
            <a:r>
              <a:rPr lang="ja-JP" altLang="en-US" dirty="0" smtClean="0">
                <a:solidFill>
                  <a:schemeClr val="bg1"/>
                </a:solidFill>
              </a:rPr>
              <a:t>学校 養護</a:t>
            </a:r>
            <a:r>
              <a:rPr lang="ja-JP" altLang="en-US" dirty="0">
                <a:solidFill>
                  <a:schemeClr val="bg1"/>
                </a:solidFill>
              </a:rPr>
              <a:t>教諭	</a:t>
            </a:r>
            <a:r>
              <a:rPr lang="ja-JP" altLang="en-US" dirty="0" smtClean="0">
                <a:solidFill>
                  <a:schemeClr val="bg1"/>
                </a:solidFill>
              </a:rPr>
              <a:t>                                                   浅見</a:t>
            </a:r>
            <a:r>
              <a:rPr lang="ja-JP" altLang="en-US" dirty="0">
                <a:solidFill>
                  <a:schemeClr val="bg1"/>
                </a:solidFill>
              </a:rPr>
              <a:t>　喜代美</a:t>
            </a:r>
          </a:p>
          <a:p>
            <a:r>
              <a:rPr lang="ja-JP" altLang="en-US" dirty="0">
                <a:solidFill>
                  <a:schemeClr val="bg1"/>
                </a:solidFill>
              </a:rPr>
              <a:t>北海道本別</a:t>
            </a:r>
            <a:r>
              <a:rPr lang="ja-JP" altLang="en-US" dirty="0" smtClean="0">
                <a:solidFill>
                  <a:schemeClr val="bg1"/>
                </a:solidFill>
              </a:rPr>
              <a:t>高等学校 養護</a:t>
            </a:r>
            <a:r>
              <a:rPr lang="ja-JP" altLang="en-US" dirty="0">
                <a:solidFill>
                  <a:schemeClr val="bg1"/>
                </a:solidFill>
              </a:rPr>
              <a:t>教諭	</a:t>
            </a:r>
            <a:r>
              <a:rPr lang="ja-JP" altLang="en-US" dirty="0" smtClean="0">
                <a:solidFill>
                  <a:schemeClr val="bg1"/>
                </a:solidFill>
              </a:rPr>
              <a:t>                                                   兒</a:t>
            </a:r>
            <a:r>
              <a:rPr lang="ja-JP" altLang="en-US" dirty="0">
                <a:solidFill>
                  <a:schemeClr val="bg1"/>
                </a:solidFill>
              </a:rPr>
              <a:t>玉　沙綾</a:t>
            </a:r>
          </a:p>
          <a:p>
            <a:r>
              <a:rPr lang="ja-JP" altLang="en-US" dirty="0">
                <a:solidFill>
                  <a:schemeClr val="bg1"/>
                </a:solidFill>
              </a:rPr>
              <a:t>帯広市	子育て支援課</a:t>
            </a:r>
            <a:r>
              <a:rPr lang="ja-JP" altLang="en-US" dirty="0" smtClean="0">
                <a:solidFill>
                  <a:schemeClr val="bg1"/>
                </a:solidFill>
              </a:rPr>
              <a:t>おや</a:t>
            </a:r>
            <a:r>
              <a:rPr lang="ja-JP" altLang="en-US" dirty="0" err="1" smtClean="0">
                <a:solidFill>
                  <a:schemeClr val="bg1"/>
                </a:solidFill>
              </a:rPr>
              <a:t>こ健</a:t>
            </a:r>
            <a:r>
              <a:rPr lang="ja-JP" altLang="en-US" dirty="0" smtClean="0">
                <a:solidFill>
                  <a:schemeClr val="bg1"/>
                </a:solidFill>
              </a:rPr>
              <a:t>康</a:t>
            </a:r>
            <a:r>
              <a:rPr lang="ja-JP" altLang="en-US" dirty="0">
                <a:solidFill>
                  <a:schemeClr val="bg1"/>
                </a:solidFill>
              </a:rPr>
              <a:t>係長	</a:t>
            </a:r>
            <a:r>
              <a:rPr lang="ja-JP" altLang="en-US" dirty="0" smtClean="0">
                <a:solidFill>
                  <a:schemeClr val="bg1"/>
                </a:solidFill>
              </a:rPr>
              <a:t>                                 中山</a:t>
            </a:r>
            <a:r>
              <a:rPr lang="ja-JP" altLang="en-US" dirty="0">
                <a:solidFill>
                  <a:schemeClr val="bg1"/>
                </a:solidFill>
              </a:rPr>
              <a:t>　宣子</a:t>
            </a:r>
          </a:p>
          <a:p>
            <a:r>
              <a:rPr lang="ja-JP" altLang="en-US" dirty="0" smtClean="0">
                <a:solidFill>
                  <a:schemeClr val="bg1"/>
                </a:solidFill>
              </a:rPr>
              <a:t>中札内村   福祉課</a:t>
            </a:r>
            <a:r>
              <a:rPr lang="ja-JP" altLang="en-US" dirty="0">
                <a:solidFill>
                  <a:schemeClr val="bg1"/>
                </a:solidFill>
              </a:rPr>
              <a:t>課長</a:t>
            </a:r>
            <a:r>
              <a:rPr lang="ja-JP" altLang="en-US" dirty="0" smtClean="0">
                <a:solidFill>
                  <a:schemeClr val="bg1"/>
                </a:solidFill>
              </a:rPr>
              <a:t>補佐                                          </a:t>
            </a:r>
            <a:r>
              <a:rPr lang="ja-JP" altLang="en-US" dirty="0">
                <a:solidFill>
                  <a:schemeClr val="bg1"/>
                </a:solidFill>
              </a:rPr>
              <a:t>	</a:t>
            </a:r>
            <a:r>
              <a:rPr lang="ja-JP" altLang="en-US" dirty="0" smtClean="0">
                <a:solidFill>
                  <a:schemeClr val="bg1"/>
                </a:solidFill>
              </a:rPr>
              <a:t>                高桑</a:t>
            </a:r>
            <a:r>
              <a:rPr lang="ja-JP" altLang="en-US" dirty="0">
                <a:solidFill>
                  <a:schemeClr val="bg1"/>
                </a:solidFill>
              </a:rPr>
              <a:t>　佐登美</a:t>
            </a:r>
          </a:p>
          <a:p>
            <a:r>
              <a:rPr lang="ja-JP" altLang="en-US" dirty="0">
                <a:solidFill>
                  <a:schemeClr val="bg1"/>
                </a:solidFill>
              </a:rPr>
              <a:t>池田町	子育て支援係	</a:t>
            </a:r>
            <a:r>
              <a:rPr lang="ja-JP" altLang="en-US" dirty="0" smtClean="0">
                <a:solidFill>
                  <a:schemeClr val="bg1"/>
                </a:solidFill>
              </a:rPr>
              <a:t>                                                                    鳥越</a:t>
            </a:r>
            <a:r>
              <a:rPr lang="ja-JP" altLang="en-US" dirty="0">
                <a:solidFill>
                  <a:schemeClr val="bg1"/>
                </a:solidFill>
              </a:rPr>
              <a:t>　千</a:t>
            </a:r>
            <a:r>
              <a:rPr lang="ja-JP" altLang="en-US" dirty="0" smtClean="0">
                <a:solidFill>
                  <a:schemeClr val="bg1"/>
                </a:solidFill>
              </a:rPr>
              <a:t>翔 </a:t>
            </a:r>
            <a:endParaRPr lang="ja-JP" altLang="en-US" dirty="0">
              <a:solidFill>
                <a:schemeClr val="bg1"/>
              </a:solidFill>
            </a:endParaRPr>
          </a:p>
          <a:p>
            <a:r>
              <a:rPr lang="ja-JP" altLang="en-US" dirty="0">
                <a:solidFill>
                  <a:schemeClr val="bg1"/>
                </a:solidFill>
              </a:rPr>
              <a:t>足寄町	福祉課保健推進担当主任保健師	</a:t>
            </a:r>
            <a:r>
              <a:rPr lang="ja-JP" altLang="en-US" dirty="0" smtClean="0">
                <a:solidFill>
                  <a:schemeClr val="bg1"/>
                </a:solidFill>
              </a:rPr>
              <a:t>                                 越後</a:t>
            </a:r>
            <a:r>
              <a:rPr lang="ja-JP" altLang="en-US" dirty="0">
                <a:solidFill>
                  <a:schemeClr val="bg1"/>
                </a:solidFill>
              </a:rPr>
              <a:t>　和希子</a:t>
            </a:r>
          </a:p>
          <a:p>
            <a:r>
              <a:rPr lang="ja-JP" altLang="en-US" dirty="0">
                <a:solidFill>
                  <a:schemeClr val="bg1"/>
                </a:solidFill>
              </a:rPr>
              <a:t>広尾町	健康管理センター保健推進係長	</a:t>
            </a:r>
            <a:r>
              <a:rPr lang="ja-JP" altLang="en-US" dirty="0" smtClean="0">
                <a:solidFill>
                  <a:schemeClr val="bg1"/>
                </a:solidFill>
              </a:rPr>
              <a:t>                                 清水</a:t>
            </a:r>
            <a:r>
              <a:rPr lang="ja-JP" altLang="en-US" dirty="0">
                <a:solidFill>
                  <a:schemeClr val="bg1"/>
                </a:solidFill>
              </a:rPr>
              <a:t>　千尋</a:t>
            </a:r>
          </a:p>
          <a:p>
            <a:r>
              <a:rPr lang="ja-JP" altLang="en-US" dirty="0">
                <a:solidFill>
                  <a:schemeClr val="bg1"/>
                </a:solidFill>
              </a:rPr>
              <a:t>北海道</a:t>
            </a:r>
            <a:r>
              <a:rPr lang="ja-JP" altLang="en-US" dirty="0" smtClean="0">
                <a:solidFill>
                  <a:schemeClr val="bg1"/>
                </a:solidFill>
              </a:rPr>
              <a:t>帯広保健所　健康推進課主査</a:t>
            </a:r>
            <a:r>
              <a:rPr lang="ja-JP" altLang="en-US" dirty="0">
                <a:solidFill>
                  <a:schemeClr val="bg1"/>
                </a:solidFill>
              </a:rPr>
              <a:t>（保健指導</a:t>
            </a:r>
            <a:r>
              <a:rPr lang="ja-JP" altLang="en-US" dirty="0" smtClean="0">
                <a:solidFill>
                  <a:schemeClr val="bg1"/>
                </a:solidFill>
              </a:rPr>
              <a:t>）　　　　    　　　　　中山</a:t>
            </a:r>
            <a:r>
              <a:rPr lang="ja-JP" altLang="en-US" dirty="0">
                <a:solidFill>
                  <a:schemeClr val="bg1"/>
                </a:solidFill>
              </a:rPr>
              <a:t>　琴江</a:t>
            </a:r>
          </a:p>
          <a:p>
            <a:r>
              <a:rPr lang="ja-JP" altLang="en-US" dirty="0">
                <a:solidFill>
                  <a:schemeClr val="bg1"/>
                </a:solidFill>
              </a:rPr>
              <a:t>	</a:t>
            </a:r>
            <a:r>
              <a:rPr lang="ja-JP" altLang="en-US" dirty="0" smtClean="0">
                <a:solidFill>
                  <a:schemeClr val="bg1"/>
                </a:solidFill>
              </a:rPr>
              <a:t>　　　　　　　保健師</a:t>
            </a:r>
            <a:r>
              <a:rPr lang="ja-JP" altLang="en-US" dirty="0">
                <a:solidFill>
                  <a:schemeClr val="bg1"/>
                </a:solidFill>
              </a:rPr>
              <a:t>	</a:t>
            </a:r>
            <a:r>
              <a:rPr lang="ja-JP" altLang="en-US" dirty="0" smtClean="0">
                <a:solidFill>
                  <a:schemeClr val="bg1"/>
                </a:solidFill>
              </a:rPr>
              <a:t>　　　　　　　　　　　　　　　　　　　　　　　 齋藤</a:t>
            </a:r>
            <a:r>
              <a:rPr lang="ja-JP" altLang="en-US" dirty="0">
                <a:solidFill>
                  <a:schemeClr val="bg1"/>
                </a:solidFill>
              </a:rPr>
              <a:t>　裕香利</a:t>
            </a:r>
          </a:p>
          <a:p>
            <a:r>
              <a:rPr lang="ja-JP" altLang="en-US" dirty="0">
                <a:solidFill>
                  <a:schemeClr val="bg1"/>
                </a:solidFill>
              </a:rPr>
              <a:t>	</a:t>
            </a:r>
            <a:r>
              <a:rPr lang="ja-JP" altLang="en-US" dirty="0" smtClean="0">
                <a:solidFill>
                  <a:schemeClr val="bg1"/>
                </a:solidFill>
              </a:rPr>
              <a:t>　　　　　　　保健師</a:t>
            </a:r>
            <a:r>
              <a:rPr lang="ja-JP" altLang="en-US" dirty="0">
                <a:solidFill>
                  <a:schemeClr val="bg1"/>
                </a:solidFill>
              </a:rPr>
              <a:t>	</a:t>
            </a:r>
            <a:r>
              <a:rPr lang="ja-JP" altLang="en-US" dirty="0" smtClean="0">
                <a:solidFill>
                  <a:schemeClr val="bg1"/>
                </a:solidFill>
              </a:rPr>
              <a:t>                                                                    古舘</a:t>
            </a:r>
            <a:r>
              <a:rPr lang="ja-JP" altLang="en-US" dirty="0">
                <a:solidFill>
                  <a:schemeClr val="bg1"/>
                </a:solidFill>
              </a:rPr>
              <a:t>　由</a:t>
            </a:r>
            <a:r>
              <a:rPr lang="ja-JP" altLang="en-US" dirty="0" smtClean="0">
                <a:solidFill>
                  <a:schemeClr val="bg1"/>
                </a:solidFill>
              </a:rPr>
              <a:t>貴</a:t>
            </a:r>
            <a:endParaRPr lang="en-US" altLang="ja-JP" dirty="0" smtClean="0">
              <a:solidFill>
                <a:schemeClr val="bg1"/>
              </a:solidFill>
            </a:endParaRPr>
          </a:p>
          <a:p>
            <a:r>
              <a:rPr lang="ja-JP" altLang="en-US" dirty="0" smtClean="0">
                <a:solidFill>
                  <a:schemeClr val="bg1"/>
                </a:solidFill>
              </a:rPr>
              <a:t>　　　　　　　　　　　　　　　　　　　　　　　　　　　　　　　　　　　　　　　　　　</a:t>
            </a:r>
            <a:r>
              <a:rPr lang="ja-JP" altLang="en-US" sz="1400" dirty="0" smtClean="0">
                <a:solidFill>
                  <a:schemeClr val="bg1"/>
                </a:solidFill>
              </a:rPr>
              <a:t>　（</a:t>
            </a:r>
            <a:r>
              <a:rPr lang="en-US" altLang="ja-JP" sz="1400" dirty="0" smtClean="0">
                <a:solidFill>
                  <a:schemeClr val="bg1"/>
                </a:solidFill>
              </a:rPr>
              <a:t>H30.3</a:t>
            </a:r>
            <a:r>
              <a:rPr lang="ja-JP" altLang="en-US" sz="1400" dirty="0" smtClean="0">
                <a:solidFill>
                  <a:schemeClr val="bg1"/>
                </a:solidFill>
              </a:rPr>
              <a:t>月作成時　順不同）</a:t>
            </a:r>
            <a:endParaRPr lang="en-US" altLang="ja-JP" sz="1400" dirty="0" smtClean="0">
              <a:solidFill>
                <a:schemeClr val="bg1"/>
              </a:solidFill>
            </a:endParaRPr>
          </a:p>
        </p:txBody>
      </p:sp>
    </p:spTree>
    <p:extLst>
      <p:ext uri="{BB962C8B-B14F-4D97-AF65-F5344CB8AC3E}">
        <p14:creationId xmlns:p14="http://schemas.microsoft.com/office/powerpoint/2010/main" val="8910069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3515</TotalTime>
  <Words>1266</Words>
  <Application>Microsoft Office PowerPoint</Application>
  <PresentationFormat>画面に合わせる (4:3)</PresentationFormat>
  <Paragraphs>107</Paragraphs>
  <Slides>8</Slides>
  <Notes>8</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8</vt:i4>
      </vt:variant>
    </vt:vector>
  </HeadingPairs>
  <TitlesOfParts>
    <vt:vector size="15" baseType="lpstr">
      <vt:lpstr>HGP創英角ｺﾞｼｯｸUB</vt:lpstr>
      <vt:lpstr>HG丸ｺﾞｼｯｸM-PRO</vt:lpstr>
      <vt:lpstr>ＭＳ Ｐゴシック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十勝思春期保健地域教育プログラム作成会議構成員</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北海道</dc:creator>
  <cp:lastModifiedBy>押切風花</cp:lastModifiedBy>
  <cp:revision>204</cp:revision>
  <cp:lastPrinted>2021-03-21T04:37:28Z</cp:lastPrinted>
  <dcterms:created xsi:type="dcterms:W3CDTF">2017-10-04T04:34:01Z</dcterms:created>
  <dcterms:modified xsi:type="dcterms:W3CDTF">2024-02-21T02:44:44Z</dcterms:modified>
</cp:coreProperties>
</file>