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0"/>
  </p:notesMasterIdLst>
  <p:handoutMasterIdLst>
    <p:handoutMasterId r:id="rId11"/>
  </p:handoutMasterIdLst>
  <p:sldIdLst>
    <p:sldId id="265" r:id="rId2"/>
    <p:sldId id="276" r:id="rId3"/>
    <p:sldId id="290" r:id="rId4"/>
    <p:sldId id="285" r:id="rId5"/>
    <p:sldId id="259" r:id="rId6"/>
    <p:sldId id="261" r:id="rId7"/>
    <p:sldId id="281" r:id="rId8"/>
    <p:sldId id="282" r:id="rId9"/>
  </p:sldIdLst>
  <p:sldSz cx="9144000" cy="6858000" type="screen4x3"/>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E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60" autoAdjust="0"/>
  </p:normalViewPr>
  <p:slideViewPr>
    <p:cSldViewPr snapToGrid="0">
      <p:cViewPr varScale="1">
        <p:scale>
          <a:sx n="57" d="100"/>
          <a:sy n="57" d="100"/>
        </p:scale>
        <p:origin x="3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dirty="0"/>
              <a:t>日本における</a:t>
            </a:r>
            <a:r>
              <a:rPr lang="en-US" dirty="0"/>
              <a:t>HIV</a:t>
            </a:r>
            <a:r>
              <a:rPr lang="ja-JP" dirty="0"/>
              <a:t>感染者及びエイズ患者の年次推移</a:t>
            </a:r>
            <a:endParaRPr lang="en-US" dirty="0"/>
          </a:p>
          <a:p>
            <a:pPr>
              <a:defRPr/>
            </a:pPr>
            <a:r>
              <a:rPr lang="ja-JP" dirty="0"/>
              <a:t>（厚生労働省エイズ動向委員会</a:t>
            </a:r>
            <a:r>
              <a:rPr lang="en-US" dirty="0"/>
              <a:t>〔</a:t>
            </a:r>
            <a:r>
              <a:rPr lang="ja-JP" dirty="0"/>
              <a:t>エイズ発生動向年報</a:t>
            </a:r>
            <a:r>
              <a:rPr lang="en-US" dirty="0"/>
              <a:t>2018〕</a:t>
            </a:r>
            <a:r>
              <a:rPr lang="ja-JP" dirty="0"/>
              <a:t>）</a:t>
            </a:r>
          </a:p>
        </c:rich>
      </c:tx>
      <c:layout>
        <c:manualLayout>
          <c:xMode val="edge"/>
          <c:yMode val="edge"/>
          <c:x val="0.11190523819192261"/>
          <c:y val="2.373991117500664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7501219081274224E-2"/>
          <c:y val="0.17550543672475893"/>
          <c:w val="0.86649409448818893"/>
          <c:h val="0.59158093551603685"/>
        </c:manualLayout>
      </c:layout>
      <c:lineChart>
        <c:grouping val="standard"/>
        <c:varyColors val="0"/>
        <c:ser>
          <c:idx val="0"/>
          <c:order val="0"/>
          <c:tx>
            <c:strRef>
              <c:f>Sheet1!$A$42:$B$42</c:f>
              <c:strCache>
                <c:ptCount val="2"/>
                <c:pt idx="0">
                  <c:v>HIV感染者全体</c:v>
                </c:pt>
              </c:strCache>
            </c:strRef>
          </c:tx>
          <c:spPr>
            <a:ln w="38100" cap="rnd">
              <a:solidFill>
                <a:schemeClr val="accent1"/>
              </a:solidFill>
              <a:round/>
            </a:ln>
            <a:effectLst/>
          </c:spPr>
          <c:marker>
            <c:symbol val="none"/>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Sheet1!$C$42:$AJ$42</c:f>
              <c:numCache>
                <c:formatCode>0</c:formatCode>
                <c:ptCount val="34"/>
                <c:pt idx="0">
                  <c:v>0</c:v>
                </c:pt>
                <c:pt idx="1">
                  <c:v>0</c:v>
                </c:pt>
                <c:pt idx="2">
                  <c:v>55</c:v>
                </c:pt>
                <c:pt idx="3">
                  <c:v>23</c:v>
                </c:pt>
                <c:pt idx="4">
                  <c:v>80</c:v>
                </c:pt>
                <c:pt idx="5">
                  <c:v>66</c:v>
                </c:pt>
                <c:pt idx="6">
                  <c:v>200</c:v>
                </c:pt>
                <c:pt idx="7">
                  <c:v>442</c:v>
                </c:pt>
                <c:pt idx="8">
                  <c:v>277</c:v>
                </c:pt>
                <c:pt idx="9">
                  <c:v>298</c:v>
                </c:pt>
                <c:pt idx="10">
                  <c:v>277</c:v>
                </c:pt>
                <c:pt idx="11">
                  <c:v>376</c:v>
                </c:pt>
                <c:pt idx="12">
                  <c:v>397</c:v>
                </c:pt>
                <c:pt idx="13">
                  <c:v>422</c:v>
                </c:pt>
                <c:pt idx="14">
                  <c:v>530</c:v>
                </c:pt>
                <c:pt idx="15">
                  <c:v>462</c:v>
                </c:pt>
                <c:pt idx="16">
                  <c:v>621</c:v>
                </c:pt>
                <c:pt idx="17">
                  <c:v>614</c:v>
                </c:pt>
                <c:pt idx="18">
                  <c:v>640</c:v>
                </c:pt>
                <c:pt idx="19">
                  <c:v>780</c:v>
                </c:pt>
                <c:pt idx="20">
                  <c:v>832</c:v>
                </c:pt>
                <c:pt idx="21">
                  <c:v>952</c:v>
                </c:pt>
                <c:pt idx="22">
                  <c:v>1082</c:v>
                </c:pt>
                <c:pt idx="23">
                  <c:v>1126</c:v>
                </c:pt>
                <c:pt idx="24">
                  <c:v>1021</c:v>
                </c:pt>
                <c:pt idx="25">
                  <c:v>1075</c:v>
                </c:pt>
                <c:pt idx="26">
                  <c:v>1056</c:v>
                </c:pt>
                <c:pt idx="27">
                  <c:v>1002</c:v>
                </c:pt>
                <c:pt idx="28">
                  <c:v>1106</c:v>
                </c:pt>
                <c:pt idx="29">
                  <c:v>1091</c:v>
                </c:pt>
                <c:pt idx="30">
                  <c:v>1006</c:v>
                </c:pt>
                <c:pt idx="31">
                  <c:v>1011</c:v>
                </c:pt>
                <c:pt idx="32">
                  <c:v>976</c:v>
                </c:pt>
                <c:pt idx="33">
                  <c:v>940</c:v>
                </c:pt>
              </c:numCache>
            </c:numRef>
          </c:val>
          <c:smooth val="0"/>
          <c:extLst>
            <c:ext xmlns:c16="http://schemas.microsoft.com/office/drawing/2014/chart" uri="{C3380CC4-5D6E-409C-BE32-E72D297353CC}">
              <c16:uniqueId val="{00000000-04C2-4771-BDA5-7ADCB474C2E1}"/>
            </c:ext>
          </c:extLst>
        </c:ser>
        <c:ser>
          <c:idx val="1"/>
          <c:order val="1"/>
          <c:tx>
            <c:strRef>
              <c:f>Sheet1!$A$43:$B$43</c:f>
              <c:strCache>
                <c:ptCount val="2"/>
                <c:pt idx="0">
                  <c:v>HIV感染者全体</c:v>
                </c:pt>
                <c:pt idx="1">
                  <c:v>　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Sheet1!$C$43:$AJ$43</c:f>
            </c:numRef>
          </c:val>
          <c:smooth val="0"/>
          <c:extLst>
            <c:ext xmlns:c16="http://schemas.microsoft.com/office/drawing/2014/chart" uri="{C3380CC4-5D6E-409C-BE32-E72D297353CC}">
              <c16:uniqueId val="{00000001-04C2-4771-BDA5-7ADCB474C2E1}"/>
            </c:ext>
          </c:extLst>
        </c:ser>
        <c:ser>
          <c:idx val="2"/>
          <c:order val="2"/>
          <c:tx>
            <c:strRef>
              <c:f>Sheet1!$A$44:$B$44</c:f>
              <c:strCache>
                <c:ptCount val="2"/>
                <c:pt idx="0">
                  <c:v>HIV感染者全体</c:v>
                </c:pt>
                <c:pt idx="1">
                  <c:v>　25-29</c:v>
                </c:pt>
              </c:strCache>
            </c:strRef>
          </c:tx>
          <c:spPr>
            <a:ln w="28575" cap="rnd">
              <a:solidFill>
                <a:schemeClr val="accent3"/>
              </a:solidFill>
              <a:round/>
            </a:ln>
            <a:effectLst/>
          </c:spPr>
          <c:marker>
            <c:symbol val="none"/>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Sheet1!$C$44:$AJ$44</c:f>
            </c:numRef>
          </c:val>
          <c:smooth val="0"/>
          <c:extLst>
            <c:ext xmlns:c16="http://schemas.microsoft.com/office/drawing/2014/chart" uri="{C3380CC4-5D6E-409C-BE32-E72D297353CC}">
              <c16:uniqueId val="{00000002-04C2-4771-BDA5-7ADCB474C2E1}"/>
            </c:ext>
          </c:extLst>
        </c:ser>
        <c:ser>
          <c:idx val="3"/>
          <c:order val="3"/>
          <c:tx>
            <c:strRef>
              <c:f>Sheet1!$A$45:$B$45</c:f>
              <c:strCache>
                <c:ptCount val="2"/>
                <c:pt idx="0">
                  <c:v>HIV患者（20～29歳）</c:v>
                </c:pt>
              </c:strCache>
            </c:strRef>
          </c:tx>
          <c:spPr>
            <a:ln w="38100" cap="rnd">
              <a:solidFill>
                <a:schemeClr val="accent4"/>
              </a:solidFill>
              <a:round/>
            </a:ln>
            <a:effectLst/>
          </c:spPr>
          <c:marker>
            <c:symbol val="none"/>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Sheet1!$C$45:$AJ$45</c:f>
              <c:numCache>
                <c:formatCode>0</c:formatCode>
                <c:ptCount val="34"/>
                <c:pt idx="0">
                  <c:v>0</c:v>
                </c:pt>
                <c:pt idx="1">
                  <c:v>0</c:v>
                </c:pt>
                <c:pt idx="2">
                  <c:v>20</c:v>
                </c:pt>
                <c:pt idx="3">
                  <c:v>9</c:v>
                </c:pt>
                <c:pt idx="4">
                  <c:v>29</c:v>
                </c:pt>
                <c:pt idx="5">
                  <c:v>27</c:v>
                </c:pt>
                <c:pt idx="6">
                  <c:v>109</c:v>
                </c:pt>
                <c:pt idx="7">
                  <c:v>287</c:v>
                </c:pt>
                <c:pt idx="8">
                  <c:v>154</c:v>
                </c:pt>
                <c:pt idx="9">
                  <c:v>141</c:v>
                </c:pt>
                <c:pt idx="10">
                  <c:v>119</c:v>
                </c:pt>
                <c:pt idx="11">
                  <c:v>142</c:v>
                </c:pt>
                <c:pt idx="12">
                  <c:v>152</c:v>
                </c:pt>
                <c:pt idx="13">
                  <c:v>147</c:v>
                </c:pt>
                <c:pt idx="14">
                  <c:v>185</c:v>
                </c:pt>
                <c:pt idx="15">
                  <c:v>148</c:v>
                </c:pt>
                <c:pt idx="16">
                  <c:v>221</c:v>
                </c:pt>
                <c:pt idx="17">
                  <c:v>212</c:v>
                </c:pt>
                <c:pt idx="18">
                  <c:v>201</c:v>
                </c:pt>
                <c:pt idx="19">
                  <c:v>250</c:v>
                </c:pt>
                <c:pt idx="20">
                  <c:v>279</c:v>
                </c:pt>
                <c:pt idx="21">
                  <c:v>264</c:v>
                </c:pt>
                <c:pt idx="22">
                  <c:v>316</c:v>
                </c:pt>
                <c:pt idx="23">
                  <c:v>333</c:v>
                </c:pt>
                <c:pt idx="24">
                  <c:v>303</c:v>
                </c:pt>
                <c:pt idx="25">
                  <c:v>329</c:v>
                </c:pt>
                <c:pt idx="26">
                  <c:v>329</c:v>
                </c:pt>
                <c:pt idx="27">
                  <c:v>289</c:v>
                </c:pt>
                <c:pt idx="28">
                  <c:v>321</c:v>
                </c:pt>
                <c:pt idx="29">
                  <c:v>349</c:v>
                </c:pt>
                <c:pt idx="30">
                  <c:v>320</c:v>
                </c:pt>
                <c:pt idx="31">
                  <c:v>313</c:v>
                </c:pt>
                <c:pt idx="32">
                  <c:v>306</c:v>
                </c:pt>
                <c:pt idx="33">
                  <c:v>308</c:v>
                </c:pt>
              </c:numCache>
            </c:numRef>
          </c:val>
          <c:smooth val="0"/>
          <c:extLst>
            <c:ext xmlns:c16="http://schemas.microsoft.com/office/drawing/2014/chart" uri="{C3380CC4-5D6E-409C-BE32-E72D297353CC}">
              <c16:uniqueId val="{00000003-04C2-4771-BDA5-7ADCB474C2E1}"/>
            </c:ext>
          </c:extLst>
        </c:ser>
        <c:ser>
          <c:idx val="4"/>
          <c:order val="4"/>
          <c:tx>
            <c:strRef>
              <c:f>Sheet1!$A$46:$B$46</c:f>
              <c:strCache>
                <c:ptCount val="2"/>
                <c:pt idx="0">
                  <c:v>AIDS感染者全体</c:v>
                </c:pt>
              </c:strCache>
            </c:strRef>
          </c:tx>
          <c:spPr>
            <a:ln w="38100" cap="rnd">
              <a:solidFill>
                <a:schemeClr val="accent5"/>
              </a:solidFill>
              <a:round/>
            </a:ln>
            <a:effectLst/>
          </c:spPr>
          <c:marker>
            <c:symbol val="none"/>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Sheet1!$C$46:$AJ$46</c:f>
              <c:numCache>
                <c:formatCode>0</c:formatCode>
                <c:ptCount val="34"/>
                <c:pt idx="0">
                  <c:v>6</c:v>
                </c:pt>
                <c:pt idx="1">
                  <c:v>5</c:v>
                </c:pt>
                <c:pt idx="2">
                  <c:v>14</c:v>
                </c:pt>
                <c:pt idx="3">
                  <c:v>14</c:v>
                </c:pt>
                <c:pt idx="4">
                  <c:v>21</c:v>
                </c:pt>
                <c:pt idx="5">
                  <c:v>31</c:v>
                </c:pt>
                <c:pt idx="6">
                  <c:v>38</c:v>
                </c:pt>
                <c:pt idx="7">
                  <c:v>51</c:v>
                </c:pt>
                <c:pt idx="8">
                  <c:v>86</c:v>
                </c:pt>
                <c:pt idx="9">
                  <c:v>136</c:v>
                </c:pt>
                <c:pt idx="10">
                  <c:v>169</c:v>
                </c:pt>
                <c:pt idx="11">
                  <c:v>234</c:v>
                </c:pt>
                <c:pt idx="12">
                  <c:v>250</c:v>
                </c:pt>
                <c:pt idx="13">
                  <c:v>231</c:v>
                </c:pt>
                <c:pt idx="14">
                  <c:v>301</c:v>
                </c:pt>
                <c:pt idx="15">
                  <c:v>329</c:v>
                </c:pt>
                <c:pt idx="16">
                  <c:v>332</c:v>
                </c:pt>
                <c:pt idx="17">
                  <c:v>308</c:v>
                </c:pt>
                <c:pt idx="18">
                  <c:v>336</c:v>
                </c:pt>
                <c:pt idx="19">
                  <c:v>385</c:v>
                </c:pt>
                <c:pt idx="20">
                  <c:v>367</c:v>
                </c:pt>
                <c:pt idx="21">
                  <c:v>406</c:v>
                </c:pt>
                <c:pt idx="22">
                  <c:v>418</c:v>
                </c:pt>
                <c:pt idx="23">
                  <c:v>431</c:v>
                </c:pt>
                <c:pt idx="24">
                  <c:v>431</c:v>
                </c:pt>
                <c:pt idx="25">
                  <c:v>469</c:v>
                </c:pt>
                <c:pt idx="26">
                  <c:v>473</c:v>
                </c:pt>
                <c:pt idx="27">
                  <c:v>447</c:v>
                </c:pt>
                <c:pt idx="28">
                  <c:v>484</c:v>
                </c:pt>
                <c:pt idx="29">
                  <c:v>455</c:v>
                </c:pt>
                <c:pt idx="30">
                  <c:v>428</c:v>
                </c:pt>
                <c:pt idx="31">
                  <c:v>437</c:v>
                </c:pt>
                <c:pt idx="32">
                  <c:v>413</c:v>
                </c:pt>
                <c:pt idx="33">
                  <c:v>377</c:v>
                </c:pt>
              </c:numCache>
            </c:numRef>
          </c:val>
          <c:smooth val="0"/>
          <c:extLst>
            <c:ext xmlns:c16="http://schemas.microsoft.com/office/drawing/2014/chart" uri="{C3380CC4-5D6E-409C-BE32-E72D297353CC}">
              <c16:uniqueId val="{00000004-04C2-4771-BDA5-7ADCB474C2E1}"/>
            </c:ext>
          </c:extLst>
        </c:ser>
        <c:ser>
          <c:idx val="5"/>
          <c:order val="5"/>
          <c:tx>
            <c:strRef>
              <c:f>Sheet1!$A$47:$B$47</c:f>
              <c:strCache>
                <c:ptCount val="2"/>
                <c:pt idx="0">
                  <c:v>AIDS感染者全体</c:v>
                </c:pt>
                <c:pt idx="1">
                  <c:v>　20-24</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Sheet1!$C$47:$AJ$47</c:f>
            </c:numRef>
          </c:val>
          <c:smooth val="0"/>
          <c:extLst>
            <c:ext xmlns:c16="http://schemas.microsoft.com/office/drawing/2014/chart" uri="{C3380CC4-5D6E-409C-BE32-E72D297353CC}">
              <c16:uniqueId val="{00000005-04C2-4771-BDA5-7ADCB474C2E1}"/>
            </c:ext>
          </c:extLst>
        </c:ser>
        <c:ser>
          <c:idx val="6"/>
          <c:order val="6"/>
          <c:tx>
            <c:strRef>
              <c:f>Sheet1!$A$48:$B$48</c:f>
              <c:strCache>
                <c:ptCount val="2"/>
                <c:pt idx="0">
                  <c:v>AIDS感染者全体</c:v>
                </c:pt>
                <c:pt idx="1">
                  <c:v>　25-29</c:v>
                </c:pt>
              </c:strCache>
            </c:strRef>
          </c:tx>
          <c:spPr>
            <a:ln w="28575" cap="rnd">
              <a:solidFill>
                <a:schemeClr val="accent1">
                  <a:lumMod val="60000"/>
                </a:schemeClr>
              </a:solidFill>
              <a:round/>
            </a:ln>
            <a:effectLst/>
          </c:spPr>
          <c:marker>
            <c:symbol val="none"/>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Sheet1!$C$48:$AJ$48</c:f>
            </c:numRef>
          </c:val>
          <c:smooth val="0"/>
          <c:extLst>
            <c:ext xmlns:c16="http://schemas.microsoft.com/office/drawing/2014/chart" uri="{C3380CC4-5D6E-409C-BE32-E72D297353CC}">
              <c16:uniqueId val="{00000006-04C2-4771-BDA5-7ADCB474C2E1}"/>
            </c:ext>
          </c:extLst>
        </c:ser>
        <c:ser>
          <c:idx val="7"/>
          <c:order val="7"/>
          <c:tx>
            <c:strRef>
              <c:f>Sheet1!$A$49:$B$49</c:f>
              <c:strCache>
                <c:ptCount val="2"/>
                <c:pt idx="0">
                  <c:v>AIDS患者（20～29歳）</c:v>
                </c:pt>
              </c:strCache>
            </c:strRef>
          </c:tx>
          <c:spPr>
            <a:ln w="38100" cap="rnd">
              <a:solidFill>
                <a:schemeClr val="accent2">
                  <a:lumMod val="60000"/>
                </a:schemeClr>
              </a:solidFill>
              <a:round/>
            </a:ln>
            <a:effectLst/>
          </c:spPr>
          <c:marker>
            <c:symbol val="none"/>
          </c:marker>
          <c:cat>
            <c:numRef>
              <c:f>Sheet1!$C$41:$AJ$41</c:f>
              <c:numCache>
                <c:formatCode>General</c:formatCode>
                <c:ptCount val="34"/>
                <c:pt idx="0">
                  <c:v>1985</c:v>
                </c:pt>
                <c:pt idx="5">
                  <c:v>1990</c:v>
                </c:pt>
                <c:pt idx="10">
                  <c:v>1995</c:v>
                </c:pt>
                <c:pt idx="15">
                  <c:v>2000</c:v>
                </c:pt>
                <c:pt idx="20">
                  <c:v>2005</c:v>
                </c:pt>
                <c:pt idx="25">
                  <c:v>2010</c:v>
                </c:pt>
                <c:pt idx="33">
                  <c:v>2018</c:v>
                </c:pt>
              </c:numCache>
            </c:numRef>
          </c:cat>
          <c:val>
            <c:numRef>
              <c:f>Sheet1!$C$49:$AJ$49</c:f>
              <c:numCache>
                <c:formatCode>0</c:formatCode>
                <c:ptCount val="34"/>
                <c:pt idx="0">
                  <c:v>0</c:v>
                </c:pt>
                <c:pt idx="1">
                  <c:v>0</c:v>
                </c:pt>
                <c:pt idx="2">
                  <c:v>3</c:v>
                </c:pt>
                <c:pt idx="3">
                  <c:v>5</c:v>
                </c:pt>
                <c:pt idx="4">
                  <c:v>7</c:v>
                </c:pt>
                <c:pt idx="5">
                  <c:v>4</c:v>
                </c:pt>
                <c:pt idx="6">
                  <c:v>4</c:v>
                </c:pt>
                <c:pt idx="7">
                  <c:v>12</c:v>
                </c:pt>
                <c:pt idx="8">
                  <c:v>17</c:v>
                </c:pt>
                <c:pt idx="9">
                  <c:v>28</c:v>
                </c:pt>
                <c:pt idx="10">
                  <c:v>35</c:v>
                </c:pt>
                <c:pt idx="11">
                  <c:v>47</c:v>
                </c:pt>
                <c:pt idx="12">
                  <c:v>37</c:v>
                </c:pt>
                <c:pt idx="13">
                  <c:v>27</c:v>
                </c:pt>
                <c:pt idx="14">
                  <c:v>43</c:v>
                </c:pt>
                <c:pt idx="15">
                  <c:v>37</c:v>
                </c:pt>
                <c:pt idx="16">
                  <c:v>47</c:v>
                </c:pt>
                <c:pt idx="17">
                  <c:v>30</c:v>
                </c:pt>
                <c:pt idx="18">
                  <c:v>37</c:v>
                </c:pt>
                <c:pt idx="19">
                  <c:v>40</c:v>
                </c:pt>
                <c:pt idx="20">
                  <c:v>46</c:v>
                </c:pt>
                <c:pt idx="21">
                  <c:v>31</c:v>
                </c:pt>
                <c:pt idx="22">
                  <c:v>45</c:v>
                </c:pt>
                <c:pt idx="23">
                  <c:v>47</c:v>
                </c:pt>
                <c:pt idx="24">
                  <c:v>35</c:v>
                </c:pt>
                <c:pt idx="25">
                  <c:v>54</c:v>
                </c:pt>
                <c:pt idx="26">
                  <c:v>48</c:v>
                </c:pt>
                <c:pt idx="27">
                  <c:v>47</c:v>
                </c:pt>
                <c:pt idx="28">
                  <c:v>42</c:v>
                </c:pt>
                <c:pt idx="29">
                  <c:v>49</c:v>
                </c:pt>
                <c:pt idx="30">
                  <c:v>50</c:v>
                </c:pt>
                <c:pt idx="31">
                  <c:v>46</c:v>
                </c:pt>
                <c:pt idx="32">
                  <c:v>56</c:v>
                </c:pt>
                <c:pt idx="33">
                  <c:v>42</c:v>
                </c:pt>
              </c:numCache>
            </c:numRef>
          </c:val>
          <c:smooth val="0"/>
          <c:extLst>
            <c:ext xmlns:c16="http://schemas.microsoft.com/office/drawing/2014/chart" uri="{C3380CC4-5D6E-409C-BE32-E72D297353CC}">
              <c16:uniqueId val="{00000007-04C2-4771-BDA5-7ADCB474C2E1}"/>
            </c:ext>
          </c:extLst>
        </c:ser>
        <c:dLbls>
          <c:showLegendKey val="0"/>
          <c:showVal val="0"/>
          <c:showCatName val="0"/>
          <c:showSerName val="0"/>
          <c:showPercent val="0"/>
          <c:showBubbleSize val="0"/>
        </c:dLbls>
        <c:smooth val="0"/>
        <c:axId val="368902136"/>
        <c:axId val="368908800"/>
      </c:lineChart>
      <c:catAx>
        <c:axId val="36890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68908800"/>
        <c:crosses val="autoZero"/>
        <c:auto val="1"/>
        <c:lblAlgn val="ctr"/>
        <c:lblOffset val="100"/>
        <c:noMultiLvlLbl val="0"/>
      </c:catAx>
      <c:valAx>
        <c:axId val="368908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68902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0.65355</cdr:x>
      <cdr:y>0.4252</cdr:y>
    </cdr:from>
    <cdr:to>
      <cdr:x>0.94313</cdr:x>
      <cdr:y>0.48456</cdr:y>
    </cdr:to>
    <cdr:sp macro="" textlink="">
      <cdr:nvSpPr>
        <cdr:cNvPr id="2" name="テキスト ボックス 1"/>
        <cdr:cNvSpPr txBox="1"/>
      </cdr:nvSpPr>
      <cdr:spPr>
        <a:xfrm xmlns:a="http://schemas.openxmlformats.org/drawingml/2006/main">
          <a:off x="5402519" y="2610539"/>
          <a:ext cx="2393805" cy="364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t>AIDS</a:t>
          </a:r>
          <a:r>
            <a:rPr lang="ja-JP" altLang="en-US" sz="1600" dirty="0"/>
            <a:t>感染者全体</a:t>
          </a:r>
        </a:p>
      </cdr:txBody>
    </cdr:sp>
  </cdr:relSizeAnchor>
  <cdr:relSizeAnchor xmlns:cdr="http://schemas.openxmlformats.org/drawingml/2006/chartDrawing">
    <cdr:from>
      <cdr:x>0.79834</cdr:x>
      <cdr:y>0.48456</cdr:y>
    </cdr:from>
    <cdr:to>
      <cdr:x>0.8223</cdr:x>
      <cdr:y>0.53632</cdr:y>
    </cdr:to>
    <cdr:cxnSp macro="">
      <cdr:nvCxnSpPr>
        <cdr:cNvPr id="4" name="直線コネクタ 3"/>
        <cdr:cNvCxnSpPr>
          <a:stCxn xmlns:a="http://schemas.openxmlformats.org/drawingml/2006/main" id="2" idx="2"/>
        </cdr:cNvCxnSpPr>
      </cdr:nvCxnSpPr>
      <cdr:spPr>
        <a:xfrm xmlns:a="http://schemas.openxmlformats.org/drawingml/2006/main">
          <a:off x="6599422" y="2974960"/>
          <a:ext cx="198064" cy="31780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0.66225</cdr:x>
      <cdr:y>0.64848</cdr:y>
    </cdr:from>
    <cdr:to>
      <cdr:x>0.92891</cdr:x>
      <cdr:y>0.7214</cdr:y>
    </cdr:to>
    <cdr:sp macro="" textlink="">
      <cdr:nvSpPr>
        <cdr:cNvPr id="6" name="テキスト ボックス 5"/>
        <cdr:cNvSpPr txBox="1"/>
      </cdr:nvSpPr>
      <cdr:spPr>
        <a:xfrm xmlns:a="http://schemas.openxmlformats.org/drawingml/2006/main">
          <a:off x="5474449" y="3981354"/>
          <a:ext cx="2204337" cy="4476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t>AIDS</a:t>
          </a:r>
          <a:r>
            <a:rPr lang="ja-JP" altLang="en-US" sz="1600" dirty="0"/>
            <a:t>患者（</a:t>
          </a:r>
          <a:r>
            <a:rPr lang="en-US" altLang="ja-JP" sz="1600" dirty="0"/>
            <a:t>20</a:t>
          </a:r>
          <a:r>
            <a:rPr lang="ja-JP" altLang="en-US" sz="1600" dirty="0"/>
            <a:t>～</a:t>
          </a:r>
          <a:r>
            <a:rPr lang="en-US" altLang="ja-JP" sz="1600" dirty="0"/>
            <a:t>29</a:t>
          </a:r>
          <a:r>
            <a:rPr lang="ja-JP" altLang="en-US" sz="1600" dirty="0"/>
            <a:t>歳）</a:t>
          </a:r>
        </a:p>
      </cdr:txBody>
    </cdr:sp>
  </cdr:relSizeAnchor>
  <cdr:relSizeAnchor xmlns:cdr="http://schemas.openxmlformats.org/drawingml/2006/chartDrawing">
    <cdr:from>
      <cdr:x>0.78917</cdr:x>
      <cdr:y>0.69318</cdr:y>
    </cdr:from>
    <cdr:to>
      <cdr:x>0.81</cdr:x>
      <cdr:y>0.73831</cdr:y>
    </cdr:to>
    <cdr:cxnSp macro="">
      <cdr:nvCxnSpPr>
        <cdr:cNvPr id="8" name="直線コネクタ 7"/>
        <cdr:cNvCxnSpPr/>
      </cdr:nvCxnSpPr>
      <cdr:spPr>
        <a:xfrm xmlns:a="http://schemas.openxmlformats.org/drawingml/2006/main">
          <a:off x="6523648" y="4255819"/>
          <a:ext cx="172190" cy="27707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0.40395</cdr:x>
      <cdr:y>0.28615</cdr:y>
    </cdr:from>
    <cdr:to>
      <cdr:x>0.61393</cdr:x>
      <cdr:y>0.3745</cdr:y>
    </cdr:to>
    <cdr:sp macro="" textlink="">
      <cdr:nvSpPr>
        <cdr:cNvPr id="5" name="テキスト ボックス 4"/>
        <cdr:cNvSpPr txBox="1"/>
      </cdr:nvSpPr>
      <cdr:spPr>
        <a:xfrm xmlns:a="http://schemas.openxmlformats.org/drawingml/2006/main">
          <a:off x="3339261" y="1756843"/>
          <a:ext cx="1735810" cy="5424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smtClean="0">
              <a:solidFill>
                <a:schemeClr val="tx1"/>
              </a:solidFill>
            </a:rPr>
            <a:t>HIV</a:t>
          </a:r>
          <a:r>
            <a:rPr lang="ja-JP" altLang="en-US" sz="1600" dirty="0" smtClean="0">
              <a:solidFill>
                <a:schemeClr val="tx1"/>
              </a:solidFill>
            </a:rPr>
            <a:t>感染者全体</a:t>
          </a:r>
          <a:endParaRPr lang="ja-JP" altLang="en-US" sz="1600" dirty="0">
            <a:solidFill>
              <a:schemeClr val="tx1"/>
            </a:solidFill>
          </a:endParaRPr>
        </a:p>
      </cdr:txBody>
    </cdr:sp>
  </cdr:relSizeAnchor>
  <cdr:relSizeAnchor xmlns:cdr="http://schemas.openxmlformats.org/drawingml/2006/chartDrawing">
    <cdr:from>
      <cdr:x>0.40196</cdr:x>
      <cdr:y>0.33953</cdr:y>
    </cdr:from>
    <cdr:to>
      <cdr:x>0.58487</cdr:x>
      <cdr:y>0.33953</cdr:y>
    </cdr:to>
    <cdr:cxnSp macro="">
      <cdr:nvCxnSpPr>
        <cdr:cNvPr id="9" name="直線コネクタ 8"/>
        <cdr:cNvCxnSpPr/>
      </cdr:nvCxnSpPr>
      <cdr:spPr>
        <a:xfrm xmlns:a="http://schemas.openxmlformats.org/drawingml/2006/main" flipV="1">
          <a:off x="3322800" y="2084558"/>
          <a:ext cx="1512000" cy="0"/>
        </a:xfrm>
        <a:prstGeom xmlns:a="http://schemas.openxmlformats.org/drawingml/2006/main" prst="line">
          <a:avLst/>
        </a:prstGeom>
        <a:ln xmlns:a="http://schemas.openxmlformats.org/drawingml/2006/main" w="762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0.19959</cdr:x>
      <cdr:y>0.46538</cdr:y>
    </cdr:from>
    <cdr:to>
      <cdr:x>0.44332</cdr:x>
      <cdr:y>0.51839</cdr:y>
    </cdr:to>
    <cdr:sp macro="" textlink="">
      <cdr:nvSpPr>
        <cdr:cNvPr id="10" name="テキスト ボックス 9"/>
        <cdr:cNvSpPr txBox="1"/>
      </cdr:nvSpPr>
      <cdr:spPr>
        <a:xfrm xmlns:a="http://schemas.openxmlformats.org/drawingml/2006/main">
          <a:off x="1649946" y="2857223"/>
          <a:ext cx="2014779" cy="325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smtClean="0"/>
            <a:t>HIV</a:t>
          </a:r>
          <a:r>
            <a:rPr lang="ja-JP" altLang="en-US" sz="1600" dirty="0" smtClean="0"/>
            <a:t>患者（</a:t>
          </a:r>
          <a:r>
            <a:rPr lang="en-US" altLang="ja-JP" sz="1600" dirty="0" smtClean="0"/>
            <a:t>20</a:t>
          </a:r>
          <a:r>
            <a:rPr lang="ja-JP" altLang="en-US" sz="1600" dirty="0" smtClean="0"/>
            <a:t>～</a:t>
          </a:r>
          <a:r>
            <a:rPr lang="en-US" altLang="ja-JP" sz="1600" dirty="0" smtClean="0"/>
            <a:t>29</a:t>
          </a:r>
          <a:r>
            <a:rPr lang="ja-JP" altLang="en-US" sz="1600" dirty="0" smtClean="0"/>
            <a:t>歳）</a:t>
          </a:r>
          <a:endParaRPr lang="ja-JP" altLang="en-US" sz="1600" dirty="0"/>
        </a:p>
      </cdr:txBody>
    </cdr:sp>
  </cdr:relSizeAnchor>
  <cdr:relSizeAnchor xmlns:cdr="http://schemas.openxmlformats.org/drawingml/2006/chartDrawing">
    <cdr:from>
      <cdr:x>0.35146</cdr:x>
      <cdr:y>0.53101</cdr:y>
    </cdr:from>
    <cdr:to>
      <cdr:x>0.4077</cdr:x>
      <cdr:y>0.685</cdr:y>
    </cdr:to>
    <cdr:cxnSp macro="">
      <cdr:nvCxnSpPr>
        <cdr:cNvPr id="12" name="直線コネクタ 11"/>
        <cdr:cNvCxnSpPr/>
      </cdr:nvCxnSpPr>
      <cdr:spPr>
        <a:xfrm xmlns:a="http://schemas.openxmlformats.org/drawingml/2006/main">
          <a:off x="2905308" y="3260179"/>
          <a:ext cx="464949" cy="945397"/>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295" y="1"/>
            <a:ext cx="4304982" cy="341303"/>
          </a:xfrm>
          <a:prstGeom prst="rect">
            <a:avLst/>
          </a:prstGeom>
        </p:spPr>
        <p:txBody>
          <a:bodyPr vert="horz" lIns="91385" tIns="45693" rIns="91385" bIns="45693" rtlCol="0"/>
          <a:lstStyle>
            <a:lvl1pPr algn="r">
              <a:defRPr sz="1200"/>
            </a:lvl1pPr>
          </a:lstStyle>
          <a:p>
            <a:fld id="{93EDD020-BA2F-4001-8843-DB3E7503AD1D}" type="datetimeFigureOut">
              <a:rPr kumimoji="1" lang="ja-JP" altLang="en-US" smtClean="0"/>
              <a:t>2024/2/21</a:t>
            </a:fld>
            <a:endParaRPr kumimoji="1" lang="ja-JP" altLang="en-US"/>
          </a:p>
        </p:txBody>
      </p:sp>
      <p:sp>
        <p:nvSpPr>
          <p:cNvPr id="4" name="フッター プレースホルダー 3"/>
          <p:cNvSpPr>
            <a:spLocks noGrp="1"/>
          </p:cNvSpPr>
          <p:nvPr>
            <p:ph type="ftr" sz="quarter" idx="2"/>
          </p:nvPr>
        </p:nvSpPr>
        <p:spPr>
          <a:xfrm>
            <a:off x="2" y="6461136"/>
            <a:ext cx="4304982" cy="341303"/>
          </a:xfrm>
          <a:prstGeom prst="rect">
            <a:avLst/>
          </a:prstGeom>
        </p:spPr>
        <p:txBody>
          <a:bodyPr vert="horz" lIns="91385" tIns="45693" rIns="91385" bIns="456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295" y="6461136"/>
            <a:ext cx="4304982" cy="341303"/>
          </a:xfrm>
          <a:prstGeom prst="rect">
            <a:avLst/>
          </a:prstGeom>
        </p:spPr>
        <p:txBody>
          <a:bodyPr vert="horz" lIns="91385" tIns="45693" rIns="91385" bIns="45693" rtlCol="0" anchor="b"/>
          <a:lstStyle>
            <a:lvl1pPr algn="r">
              <a:defRPr sz="1200"/>
            </a:lvl1pPr>
          </a:lstStyle>
          <a:p>
            <a:fld id="{6A39B3E4-D6B8-4C8E-AFB7-A6F2EB7AB676}" type="slidenum">
              <a:rPr kumimoji="1" lang="ja-JP" altLang="en-US" smtClean="0"/>
              <a:t>‹#›</a:t>
            </a:fld>
            <a:endParaRPr kumimoji="1" lang="ja-JP" altLang="en-US"/>
          </a:p>
        </p:txBody>
      </p:sp>
    </p:spTree>
    <p:extLst>
      <p:ext uri="{BB962C8B-B14F-4D97-AF65-F5344CB8AC3E}">
        <p14:creationId xmlns:p14="http://schemas.microsoft.com/office/powerpoint/2010/main" val="228741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5" y="1"/>
            <a:ext cx="4304982" cy="341303"/>
          </a:xfrm>
          <a:prstGeom prst="rect">
            <a:avLst/>
          </a:prstGeom>
        </p:spPr>
        <p:txBody>
          <a:bodyPr vert="horz" lIns="91385" tIns="45693" rIns="91385" bIns="45693" rtlCol="0"/>
          <a:lstStyle>
            <a:lvl1pPr algn="r">
              <a:defRPr sz="1200"/>
            </a:lvl1pPr>
          </a:lstStyle>
          <a:p>
            <a:fld id="{588A5E91-4E36-42A6-ABBB-27265BC03767}"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3436938" y="850900"/>
            <a:ext cx="3060700" cy="2295525"/>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993458" y="3273674"/>
            <a:ext cx="7947659" cy="2678460"/>
          </a:xfrm>
          <a:prstGeom prst="rect">
            <a:avLst/>
          </a:prstGeom>
        </p:spPr>
        <p:txBody>
          <a:bodyPr vert="horz" lIns="91385" tIns="45693" rIns="91385" bIns="45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1136"/>
            <a:ext cx="4304982" cy="341303"/>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5" y="6461136"/>
            <a:ext cx="4304982" cy="341303"/>
          </a:xfrm>
          <a:prstGeom prst="rect">
            <a:avLst/>
          </a:prstGeom>
        </p:spPr>
        <p:txBody>
          <a:bodyPr vert="horz" lIns="91385" tIns="45693" rIns="91385" bIns="45693" rtlCol="0" anchor="b"/>
          <a:lstStyle>
            <a:lvl1pPr algn="r">
              <a:defRPr sz="1200"/>
            </a:lvl1pPr>
          </a:lstStyle>
          <a:p>
            <a:fld id="{34C5C73F-FAB9-4E90-B433-70CDE32A7620}" type="slidenum">
              <a:rPr kumimoji="1" lang="ja-JP" altLang="en-US" smtClean="0"/>
              <a:t>‹#›</a:t>
            </a:fld>
            <a:endParaRPr kumimoji="1" lang="ja-JP" altLang="en-US"/>
          </a:p>
        </p:txBody>
      </p:sp>
    </p:spTree>
    <p:extLst>
      <p:ext uri="{BB962C8B-B14F-4D97-AF65-F5344CB8AC3E}">
        <p14:creationId xmlns:p14="http://schemas.microsoft.com/office/powerpoint/2010/main" val="1443580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ポイント</a:t>
            </a:r>
            <a:r>
              <a:rPr kumimoji="1" lang="en-US" altLang="ja-JP" dirty="0" smtClean="0"/>
              <a:t>】</a:t>
            </a:r>
          </a:p>
          <a:p>
            <a:r>
              <a:rPr kumimoji="1" lang="ja-JP" altLang="en-US" dirty="0" smtClean="0"/>
              <a:t>◯　全国的に学ぶ性感染症・エイズを十勝の現状を知りながら身近な問題として学ぶ（導入）</a:t>
            </a:r>
            <a:endParaRPr kumimoji="1" lang="en-US" altLang="ja-JP" dirty="0" smtClean="0"/>
          </a:p>
          <a:p>
            <a:r>
              <a:rPr kumimoji="1" lang="ja-JP" altLang="en-US" dirty="0" smtClean="0"/>
              <a:t>　　　</a:t>
            </a:r>
            <a:endParaRPr kumimoji="1" lang="en-US" altLang="ja-JP" dirty="0" smtClean="0"/>
          </a:p>
          <a:p>
            <a:r>
              <a:rPr kumimoji="1" lang="ja-JP" altLang="en-US" dirty="0" smtClean="0"/>
              <a:t>先に授業を行っている感染症のひとつとして、性感染症がある。</a:t>
            </a:r>
            <a:endParaRPr kumimoji="1" lang="en-US" altLang="ja-JP" dirty="0" smtClean="0"/>
          </a:p>
          <a:p>
            <a:r>
              <a:rPr kumimoji="1" lang="ja-JP" altLang="en-US" dirty="0" smtClean="0"/>
              <a:t>他の感染症よりも性に関わるので、恥ずかしいという感情があり検査や治療はためらいがちに</a:t>
            </a:r>
            <a:endParaRPr kumimoji="1" lang="en-US" altLang="ja-JP" dirty="0" smtClean="0"/>
          </a:p>
          <a:p>
            <a:r>
              <a:rPr kumimoji="1" lang="ja-JP" altLang="en-US" dirty="0" smtClean="0"/>
              <a:t>また、一般の感染症と違い自分は感染しないと思っている人もいるかも</a:t>
            </a:r>
            <a:endParaRPr kumimoji="1" lang="en-US" altLang="ja-JP" dirty="0" smtClean="0"/>
          </a:p>
          <a:p>
            <a:r>
              <a:rPr kumimoji="1" lang="ja-JP" altLang="en-US" dirty="0" smtClean="0"/>
              <a:t>今そういう心配がないと考えている人も、</a:t>
            </a:r>
            <a:endParaRPr kumimoji="1" lang="en-US" altLang="ja-JP" dirty="0" smtClean="0"/>
          </a:p>
          <a:p>
            <a:r>
              <a:rPr kumimoji="1" lang="ja-JP" altLang="en-US" dirty="0" smtClean="0"/>
              <a:t>この先</a:t>
            </a:r>
            <a:r>
              <a:rPr kumimoji="1" lang="en-US" altLang="ja-JP" dirty="0" smtClean="0"/>
              <a:t>10</a:t>
            </a:r>
            <a:r>
              <a:rPr kumimoji="1" lang="ja-JP" altLang="en-US" dirty="0" smtClean="0"/>
              <a:t>年、もっと先の自分を含めて聞いてもらえるとよい。</a:t>
            </a:r>
            <a:endParaRPr kumimoji="1" lang="en-US" altLang="ja-JP" dirty="0" smtClean="0"/>
          </a:p>
          <a:p>
            <a:r>
              <a:rPr kumimoji="1" lang="ja-JP" altLang="en-US" dirty="0" smtClean="0"/>
              <a:t>教科書では、全国の話しだが、今日は十勝の話をします。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1</a:t>
            </a:fld>
            <a:endParaRPr kumimoji="1" lang="ja-JP" altLang="en-US"/>
          </a:p>
        </p:txBody>
      </p:sp>
    </p:spTree>
    <p:extLst>
      <p:ext uri="{BB962C8B-B14F-4D97-AF65-F5344CB8AC3E}">
        <p14:creationId xmlns:p14="http://schemas.microsoft.com/office/powerpoint/2010/main" val="151853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次にエイズについて話していきます。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2</a:t>
            </a:fld>
            <a:endParaRPr kumimoji="1" lang="ja-JP" altLang="en-US"/>
          </a:p>
        </p:txBody>
      </p:sp>
    </p:spTree>
    <p:extLst>
      <p:ext uri="{BB962C8B-B14F-4D97-AF65-F5344CB8AC3E}">
        <p14:creationId xmlns:p14="http://schemas.microsoft.com/office/powerpoint/2010/main" val="36647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pPr defTabSz="913851">
              <a:defRPr/>
            </a:pPr>
            <a:r>
              <a:rPr lang="ja-JP" altLang="en-US" dirty="0"/>
              <a:t>◯　エイズについて、帯広保健所長から説明をうけます。</a:t>
            </a:r>
            <a:endParaRPr lang="en-US" altLang="ja-JP" dirty="0"/>
          </a:p>
          <a:p>
            <a:pPr defTabSz="913851">
              <a:defRPr/>
            </a:pPr>
            <a:r>
              <a:rPr lang="ja-JP" altLang="en-US" dirty="0"/>
              <a:t>再生時間：２分５６秒</a:t>
            </a:r>
            <a:endParaRPr lang="en-US" altLang="ja-JP" dirty="0"/>
          </a:p>
          <a:p>
            <a:pPr defTabSz="913851">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3</a:t>
            </a:fld>
            <a:endParaRPr kumimoji="1" lang="ja-JP" altLang="en-US"/>
          </a:p>
        </p:txBody>
      </p:sp>
    </p:spTree>
    <p:extLst>
      <p:ext uri="{BB962C8B-B14F-4D97-AF65-F5344CB8AC3E}">
        <p14:creationId xmlns:p14="http://schemas.microsoft.com/office/powerpoint/2010/main" val="3124121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pPr defTabSz="913851">
              <a:defRPr/>
            </a:pPr>
            <a:r>
              <a:rPr lang="ja-JP" altLang="en-US" dirty="0"/>
              <a:t>◯　エイズは、</a:t>
            </a:r>
            <a:r>
              <a:rPr lang="en-US" altLang="ja-JP" dirty="0"/>
              <a:t>HIV</a:t>
            </a:r>
            <a:r>
              <a:rPr lang="ja-JP" altLang="en-US" dirty="0"/>
              <a:t>に感染し免疫が破壊されることで様々な重大な病気を発病する</a:t>
            </a:r>
            <a:endParaRPr lang="en-US" altLang="ja-JP" dirty="0"/>
          </a:p>
          <a:p>
            <a:pPr defTabSz="913851">
              <a:defRPr/>
            </a:pPr>
            <a:r>
              <a:rPr kumimoji="1" lang="ja-JP" altLang="en-US" dirty="0" smtClean="0"/>
              <a:t>　　潜伏期間が長く、無症状なので、自分が知らないうちに発病して分かることもある。</a:t>
            </a:r>
            <a:endParaRPr kumimoji="1" lang="en-US" altLang="ja-JP" dirty="0" smtClean="0"/>
          </a:p>
          <a:p>
            <a:pPr defTabSz="913851">
              <a:defRPr/>
            </a:pPr>
            <a:r>
              <a:rPr kumimoji="1" lang="ja-JP" altLang="en-US" dirty="0" smtClean="0"/>
              <a:t>　　（</a:t>
            </a:r>
            <a:r>
              <a:rPr kumimoji="1" lang="en-US" altLang="ja-JP" dirty="0" smtClean="0"/>
              <a:t>10</a:t>
            </a:r>
            <a:r>
              <a:rPr kumimoji="1" lang="ja-JP" altLang="en-US" dirty="0" smtClean="0"/>
              <a:t>年以上も前のエピソードが原因になること＝今の無防備な性行為が</a:t>
            </a:r>
            <a:r>
              <a:rPr kumimoji="1" lang="en-US" altLang="ja-JP" dirty="0" smtClean="0"/>
              <a:t>10</a:t>
            </a:r>
            <a:r>
              <a:rPr kumimoji="1" lang="ja-JP" altLang="en-US" dirty="0" smtClean="0"/>
              <a:t>年後の自分の健康問題になる）</a:t>
            </a:r>
            <a:endParaRPr kumimoji="1" lang="en-US" altLang="ja-JP" dirty="0" smtClean="0"/>
          </a:p>
          <a:p>
            <a:pPr defTabSz="913851">
              <a:defRPr/>
            </a:pPr>
            <a:endParaRPr kumimoji="1" lang="en-US" altLang="ja-JP" dirty="0" smtClean="0"/>
          </a:p>
          <a:p>
            <a:r>
              <a:rPr kumimoji="1" lang="ja-JP" altLang="en-US" dirty="0" smtClean="0"/>
              <a:t>エイズは、</a:t>
            </a:r>
            <a:r>
              <a:rPr kumimoji="1" lang="en-US" altLang="ja-JP" dirty="0" smtClean="0"/>
              <a:t>1981</a:t>
            </a:r>
            <a:r>
              <a:rPr kumimoji="1" lang="ja-JP" altLang="en-US" dirty="0" smtClean="0"/>
              <a:t>年にアメリカで最初のエイズ患者が報告されて、いまや世界中に広がっている。</a:t>
            </a:r>
            <a:endParaRPr kumimoji="1" lang="en-US" altLang="ja-JP" dirty="0" smtClean="0"/>
          </a:p>
          <a:p>
            <a:r>
              <a:rPr kumimoji="1" lang="ja-JP" altLang="en-US" dirty="0" smtClean="0"/>
              <a:t>（流行が深刻な地域では、人口減少や平均余命の短縮、誇示の増加など、</a:t>
            </a:r>
            <a:endParaRPr kumimoji="1" lang="en-US" altLang="ja-JP" dirty="0" smtClean="0"/>
          </a:p>
          <a:p>
            <a:r>
              <a:rPr kumimoji="1" lang="ja-JP" altLang="en-US" dirty="0" smtClean="0"/>
              <a:t>　　国の存続を左右しかねない状態となっており、世界的に大きな問題となっている。）</a:t>
            </a:r>
          </a:p>
          <a:p>
            <a:r>
              <a:rPr kumimoji="1" lang="ja-JP" altLang="en-US" dirty="0" smtClean="0"/>
              <a:t>エイズは、</a:t>
            </a:r>
            <a:r>
              <a:rPr kumimoji="1" lang="en-US" altLang="ja-JP" dirty="0" smtClean="0"/>
              <a:t>HIV</a:t>
            </a:r>
            <a:r>
              <a:rPr kumimoji="1" lang="ja-JP" altLang="en-US" dirty="0" smtClean="0"/>
              <a:t>（ヒト免疫不全ウイルス）を病原体とする感染症。</a:t>
            </a:r>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4</a:t>
            </a:fld>
            <a:endParaRPr kumimoji="1" lang="ja-JP" altLang="en-US"/>
          </a:p>
        </p:txBody>
      </p:sp>
    </p:spTree>
    <p:extLst>
      <p:ext uri="{BB962C8B-B14F-4D97-AF65-F5344CB8AC3E}">
        <p14:creationId xmlns:p14="http://schemas.microsoft.com/office/powerpoint/2010/main" val="236348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p:txBody>
          <a:bodyPr wrap="square" numCol="1" anchor="t" anchorCtr="0" compatLnSpc="1">
            <a:prstTxWarp prst="textNoShape">
              <a:avLst/>
            </a:prstTxWarp>
          </a:bodyPr>
          <a:lstStyle/>
          <a:p>
            <a:r>
              <a:rPr lang="en-US" altLang="ja-JP" sz="1000" dirty="0"/>
              <a:t>【</a:t>
            </a:r>
            <a:r>
              <a:rPr lang="ja-JP" altLang="en-US" sz="1000" dirty="0"/>
              <a:t>ポイント</a:t>
            </a:r>
            <a:r>
              <a:rPr lang="en-US" altLang="ja-JP" sz="1000" dirty="0"/>
              <a:t>】</a:t>
            </a:r>
          </a:p>
          <a:p>
            <a:pPr defTabSz="913851">
              <a:defRPr/>
            </a:pPr>
            <a:r>
              <a:rPr lang="ja-JP" altLang="en-US" sz="1000" dirty="0"/>
              <a:t>◯　発病までの流れと、主な感染源は性行為による感染であること</a:t>
            </a:r>
            <a:endParaRPr lang="en-US" altLang="ja-JP" sz="1000" dirty="0"/>
          </a:p>
          <a:p>
            <a:pPr defTabSz="913851">
              <a:defRPr/>
            </a:pPr>
            <a:r>
              <a:rPr lang="ja-JP" altLang="en-US" sz="1000" dirty="0"/>
              <a:t>　　</a:t>
            </a:r>
            <a:r>
              <a:rPr lang="en-US" altLang="ja-JP" sz="1000" dirty="0"/>
              <a:t>HIV</a:t>
            </a:r>
            <a:r>
              <a:rPr lang="ja-JP" altLang="en-US" sz="1000" dirty="0"/>
              <a:t>感染が心配される性行為があれば、自覚症状がないので自分から検査を受け確認が必要</a:t>
            </a:r>
            <a:endParaRPr lang="en-US" altLang="ja-JP" sz="1000" dirty="0"/>
          </a:p>
          <a:p>
            <a:pPr defTabSz="913851">
              <a:defRPr/>
            </a:pPr>
            <a:endParaRPr lang="en-US" altLang="ja-JP" sz="1000" dirty="0"/>
          </a:p>
          <a:p>
            <a:pPr defTabSz="913851">
              <a:defRPr/>
            </a:pPr>
            <a:r>
              <a:rPr lang="ja-JP" altLang="en-US" sz="1000" dirty="0"/>
              <a:t>主な感染経路は血液感染、母子感染、性行為による感染。</a:t>
            </a:r>
            <a:endParaRPr lang="en-US" altLang="ja-JP" sz="1000" dirty="0"/>
          </a:p>
          <a:p>
            <a:r>
              <a:rPr lang="ja-JP" altLang="en-US" sz="1000" dirty="0"/>
              <a:t>感染してからエイズを発病するまでの潜伏期間が長く、</a:t>
            </a:r>
            <a:endParaRPr lang="en-US" altLang="ja-JP" sz="1000" dirty="0"/>
          </a:p>
          <a:p>
            <a:r>
              <a:rPr lang="ja-JP" altLang="en-US" sz="1000" dirty="0"/>
              <a:t>潜伏期間では私たちの体にある、細菌やウイルスなどの異物が侵入してきたときに、これを認識して、対抗して体を守る</a:t>
            </a:r>
            <a:endParaRPr lang="en-US" altLang="ja-JP" sz="1000" dirty="0"/>
          </a:p>
          <a:p>
            <a:r>
              <a:rPr lang="ja-JP" altLang="en-US" sz="1000" dirty="0"/>
              <a:t>「免疫」のしくみを破壊していく。</a:t>
            </a:r>
            <a:endParaRPr lang="en-US" altLang="ja-JP" sz="1000" dirty="0"/>
          </a:p>
          <a:p>
            <a:r>
              <a:rPr lang="ja-JP" altLang="en-US" sz="1000" dirty="0"/>
              <a:t>病気の抵抗力を落としていろいろな病気を発病する</a:t>
            </a:r>
            <a:r>
              <a:rPr lang="en-US" altLang="ja-JP" sz="1000" dirty="0"/>
              <a:t>AIDS</a:t>
            </a:r>
            <a:r>
              <a:rPr lang="ja-JP" altLang="en-US" sz="1000" dirty="0"/>
              <a:t>という病気の発病</a:t>
            </a:r>
            <a:endParaRPr lang="en-US" altLang="ja-JP" sz="1000" dirty="0"/>
          </a:p>
          <a:p>
            <a:r>
              <a:rPr lang="ja-JP" altLang="en-US" sz="1000" dirty="0"/>
              <a:t>本来なら自分の力で抑えられることのできる病気が、重篤化し、亡くなってしまう。</a:t>
            </a:r>
            <a:endParaRPr lang="en-US" altLang="ja-JP" sz="1000" dirty="0"/>
          </a:p>
          <a:p>
            <a:pPr eaLnBrk="1" hangingPunct="1">
              <a:spcBef>
                <a:spcPct val="0"/>
              </a:spcBef>
              <a:defRPr/>
            </a:pPr>
            <a:endParaRPr lang="en-US" altLang="ja-JP" sz="1000" dirty="0"/>
          </a:p>
          <a:p>
            <a:pPr eaLnBrk="1" hangingPunct="1">
              <a:spcBef>
                <a:spcPct val="0"/>
              </a:spcBef>
              <a:defRPr/>
            </a:pPr>
            <a:r>
              <a:rPr lang="ja-JP" altLang="en-US" sz="1000" dirty="0"/>
              <a:t>治療は、</a:t>
            </a:r>
            <a:r>
              <a:rPr lang="en-US" altLang="ja-JP" sz="1000" dirty="0"/>
              <a:t>HIV</a:t>
            </a:r>
            <a:r>
              <a:rPr lang="ja-JP" altLang="en-US" sz="1000" dirty="0"/>
              <a:t>に感染している期間にエイズを発病させない治療を受けることになる</a:t>
            </a:r>
          </a:p>
          <a:p>
            <a:pPr eaLnBrk="1" hangingPunct="1">
              <a:spcBef>
                <a:spcPct val="0"/>
              </a:spcBef>
              <a:defRPr/>
            </a:pPr>
            <a:r>
              <a:rPr lang="ja-JP" altLang="en-US" sz="1000" dirty="0"/>
              <a:t>（発病を遅らせる治療は、進んできているが、現時点で薬代は一日</a:t>
            </a:r>
            <a:r>
              <a:rPr lang="en-US" altLang="ja-JP" sz="1000" dirty="0"/>
              <a:t>6,500</a:t>
            </a:r>
            <a:r>
              <a:rPr lang="ja-JP" altLang="en-US" sz="1000" dirty="0"/>
              <a:t>円ほどかかり、</a:t>
            </a:r>
          </a:p>
          <a:p>
            <a:pPr eaLnBrk="1" hangingPunct="1">
              <a:spcBef>
                <a:spcPct val="0"/>
              </a:spcBef>
              <a:defRPr/>
            </a:pPr>
            <a:r>
              <a:rPr lang="ja-JP" altLang="en-US" sz="1000" dirty="0"/>
              <a:t>　　診察代や処方料を入れると一月</a:t>
            </a:r>
            <a:r>
              <a:rPr lang="en-US" altLang="ja-JP" sz="1000" dirty="0"/>
              <a:t>21</a:t>
            </a:r>
            <a:r>
              <a:rPr lang="ja-JP" altLang="en-US" sz="1000" dirty="0"/>
              <a:t>万円</a:t>
            </a:r>
            <a:r>
              <a:rPr lang="en-US" altLang="ja-JP" sz="1000" dirty="0"/>
              <a:t>×</a:t>
            </a:r>
            <a:r>
              <a:rPr lang="ja-JP" altLang="en-US" sz="1000" dirty="0"/>
              <a:t>寿命が来るまで数</a:t>
            </a:r>
            <a:r>
              <a:rPr lang="en-US" altLang="ja-JP" sz="1000" dirty="0"/>
              <a:t>10</a:t>
            </a:r>
            <a:r>
              <a:rPr lang="ja-JP" altLang="en-US" sz="1000" dirty="0"/>
              <a:t>年以上</a:t>
            </a:r>
          </a:p>
          <a:p>
            <a:pPr eaLnBrk="1" hangingPunct="1">
              <a:spcBef>
                <a:spcPct val="0"/>
              </a:spcBef>
              <a:defRPr/>
            </a:pPr>
            <a:r>
              <a:rPr lang="ja-JP" altLang="en-US" sz="1000" dirty="0"/>
              <a:t>　　ただし、保健診療が利き、高額医療の公的補助などがあるので、必要以上にお金の心配しなくて良い）</a:t>
            </a:r>
            <a:endParaRPr lang="en-US" altLang="ja-JP" sz="1000" dirty="0"/>
          </a:p>
          <a:p>
            <a:pPr eaLnBrk="1" hangingPunct="1">
              <a:spcBef>
                <a:spcPct val="0"/>
              </a:spcBef>
              <a:defRPr/>
            </a:pPr>
            <a:r>
              <a:rPr lang="ja-JP" altLang="en-US" sz="1000" dirty="0"/>
              <a:t>なので、</a:t>
            </a:r>
            <a:r>
              <a:rPr lang="en-US" altLang="ja-JP" sz="1000" dirty="0"/>
              <a:t>HIV</a:t>
            </a:r>
            <a:r>
              <a:rPr lang="ja-JP" altLang="en-US" sz="1000" dirty="0"/>
              <a:t>に感染したかどうかを症状がなくても、可能性のある性行為をした時は、</a:t>
            </a:r>
            <a:endParaRPr lang="en-US" altLang="ja-JP" sz="1000" dirty="0"/>
          </a:p>
          <a:p>
            <a:pPr eaLnBrk="1" hangingPunct="1">
              <a:spcBef>
                <a:spcPct val="0"/>
              </a:spcBef>
              <a:defRPr/>
            </a:pPr>
            <a:r>
              <a:rPr lang="ja-JP" altLang="en-US" sz="1000" dirty="0"/>
              <a:t>検査を受けて感染を確認し、早く治療を受けることがエイズの発病を防ぐために重要。</a:t>
            </a:r>
          </a:p>
        </p:txBody>
      </p:sp>
      <p:sp>
        <p:nvSpPr>
          <p:cNvPr id="276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1pPr>
            <a:lvl2pPr marL="742504" indent="-285579"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2pPr>
            <a:lvl3pPr marL="1142314"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3pPr>
            <a:lvl4pPr marL="1599240"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4pPr>
            <a:lvl5pPr marL="2056166"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5pPr>
            <a:lvl6pPr marL="2513091"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6pPr>
            <a:lvl7pPr marL="2970017"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7pPr>
            <a:lvl8pPr marL="3426943"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8pPr>
            <a:lvl9pPr marL="3883868"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9pPr>
          </a:lstStyle>
          <a:p>
            <a:pPr eaLnBrk="1" hangingPunct="1">
              <a:spcBef>
                <a:spcPct val="0"/>
              </a:spcBef>
            </a:pPr>
            <a:fld id="{3E6EC06B-EB20-4620-9ABC-830E7E2F86BC}" type="slidenum">
              <a:rPr lang="ja-JP" altLang="en-US" sz="1200">
                <a:latin typeface="Calibri" panose="020F0502020204030204" pitchFamily="34" charset="0"/>
                <a:ea typeface="ＭＳ Ｐゴシック" panose="020B0600070205080204" pitchFamily="50" charset="-128"/>
              </a:rPr>
              <a:pPr eaLnBrk="1" hangingPunct="1">
                <a:spcBef>
                  <a:spcPct val="0"/>
                </a:spcBef>
              </a:pPr>
              <a:t>5</a:t>
            </a:fld>
            <a:endParaRPr lang="ja-JP" altLang="en-US" sz="120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119229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p:txBody>
          <a:bodyPr wrap="square" numCol="1" anchor="t" anchorCtr="0" compatLnSpc="1">
            <a:prstTxWarp prst="textNoShape">
              <a:avLst/>
            </a:prstTxWarp>
          </a:bodyPr>
          <a:lstStyle/>
          <a:p>
            <a:r>
              <a:rPr lang="en-US" altLang="ja-JP" sz="1000" dirty="0"/>
              <a:t>【</a:t>
            </a:r>
            <a:r>
              <a:rPr lang="ja-JP" altLang="en-US" sz="1000" dirty="0"/>
              <a:t>ポイント</a:t>
            </a:r>
            <a:r>
              <a:rPr lang="en-US" altLang="ja-JP" sz="1000" dirty="0"/>
              <a:t>】</a:t>
            </a:r>
          </a:p>
          <a:p>
            <a:r>
              <a:rPr lang="ja-JP" altLang="en-US" sz="1000" dirty="0"/>
              <a:t>◯　教科書</a:t>
            </a:r>
            <a:r>
              <a:rPr lang="en-US" altLang="ja-JP" sz="1000" dirty="0"/>
              <a:t>P3</a:t>
            </a:r>
            <a:r>
              <a:rPr lang="ja-JP" altLang="en-US" sz="1000" dirty="0"/>
              <a:t>７　図２の確認</a:t>
            </a:r>
            <a:endParaRPr lang="en-US" altLang="ja-JP" sz="1000" dirty="0"/>
          </a:p>
          <a:p>
            <a:pPr>
              <a:defRPr/>
            </a:pPr>
            <a:r>
              <a:rPr lang="ja-JP" altLang="en-US" sz="1000" dirty="0"/>
              <a:t>（軽くさわる程度にし、教科書見ておくようにでも良いこととして可）</a:t>
            </a:r>
            <a:endParaRPr lang="en-US" altLang="ja-JP" sz="1000" dirty="0"/>
          </a:p>
          <a:p>
            <a:pPr>
              <a:defRPr/>
            </a:pPr>
            <a:endParaRPr lang="en-US" altLang="ja-JP" sz="1000" dirty="0"/>
          </a:p>
          <a:p>
            <a:pPr>
              <a:defRPr/>
            </a:pPr>
            <a:r>
              <a:rPr lang="ja-JP" altLang="en-US" sz="1000" dirty="0"/>
              <a:t>日本全体の新たにＨＩＶに感染していることがわかった人，新たにエイズと診断された人の年間の数を示したもの。</a:t>
            </a:r>
            <a:endParaRPr lang="en-US" altLang="ja-JP" sz="1000" dirty="0"/>
          </a:p>
          <a:p>
            <a:pPr>
              <a:defRPr/>
            </a:pPr>
            <a:r>
              <a:rPr lang="ja-JP" altLang="en-US" sz="1000" dirty="0"/>
              <a:t>日本は先進国のなかで唯一，年間の新規エイズ患者数が増加傾向にある国で、</a:t>
            </a:r>
            <a:endParaRPr lang="en-US" altLang="ja-JP" sz="1000" dirty="0"/>
          </a:p>
          <a:p>
            <a:pPr>
              <a:defRPr/>
            </a:pPr>
            <a:r>
              <a:rPr lang="ja-JP" altLang="en-US" sz="1000" dirty="0"/>
              <a:t>年間の新規ＨＩＶ感染者数，エイズ患者数は，グラフのように増加傾向にある。</a:t>
            </a:r>
            <a:endParaRPr lang="en-US" altLang="ja-JP" sz="1000" dirty="0"/>
          </a:p>
          <a:p>
            <a:pPr>
              <a:defRPr/>
            </a:pPr>
            <a:r>
              <a:rPr lang="en-US" altLang="ja-JP" sz="1000" dirty="0"/>
              <a:t>20</a:t>
            </a:r>
            <a:r>
              <a:rPr lang="ja-JP" altLang="en-US" sz="1000" dirty="0"/>
              <a:t>～</a:t>
            </a:r>
            <a:r>
              <a:rPr lang="en-US" altLang="ja-JP" sz="1000" dirty="0"/>
              <a:t>29</a:t>
            </a:r>
            <a:r>
              <a:rPr lang="ja-JP" altLang="en-US" sz="1000" dirty="0"/>
              <a:t>歳の若者の新規感染者が多いことがわかります。</a:t>
            </a:r>
            <a:endParaRPr lang="en-US" altLang="ja-JP" sz="1000" dirty="0"/>
          </a:p>
          <a:p>
            <a:pPr>
              <a:defRPr/>
            </a:pPr>
            <a:r>
              <a:rPr lang="ja-JP" altLang="en-US" sz="1000" dirty="0"/>
              <a:t>エイズ患者も</a:t>
            </a:r>
            <a:r>
              <a:rPr lang="en-US" altLang="ja-JP" sz="1000" dirty="0"/>
              <a:t>20</a:t>
            </a:r>
            <a:r>
              <a:rPr lang="ja-JP" altLang="en-US" sz="1000" dirty="0"/>
              <a:t>～</a:t>
            </a:r>
            <a:r>
              <a:rPr lang="en-US" altLang="ja-JP" sz="1000" dirty="0"/>
              <a:t>29</a:t>
            </a:r>
            <a:r>
              <a:rPr lang="ja-JP" altLang="en-US" sz="1000" dirty="0"/>
              <a:t>歳にみられている。</a:t>
            </a:r>
            <a:endParaRPr lang="en-US" altLang="ja-JP" sz="1000" dirty="0"/>
          </a:p>
          <a:p>
            <a:pPr>
              <a:defRPr/>
            </a:pPr>
            <a:r>
              <a:rPr lang="en-US" altLang="ja-JP" sz="1000" dirty="0"/>
              <a:t>10</a:t>
            </a:r>
            <a:r>
              <a:rPr lang="ja-JP" altLang="en-US" sz="1000" dirty="0"/>
              <a:t>代に感染の危険のある性行為があって、無症状なので「知らないまま」進学したり、就職したり、結婚して</a:t>
            </a:r>
            <a:endParaRPr lang="en-US" altLang="ja-JP" sz="1000" dirty="0"/>
          </a:p>
          <a:p>
            <a:pPr>
              <a:defRPr/>
            </a:pPr>
            <a:r>
              <a:rPr lang="ja-JP" altLang="en-US" sz="1000" dirty="0"/>
              <a:t>さぁこれから！というときにエイズを発病することになる。</a:t>
            </a:r>
            <a:endParaRPr lang="en-US" altLang="ja-JP" sz="1000" dirty="0"/>
          </a:p>
          <a:p>
            <a:pPr>
              <a:defRPr/>
            </a:pPr>
            <a:r>
              <a:rPr lang="ja-JP" altLang="en-US" sz="1000" dirty="0"/>
              <a:t>どうですか？そんなこと考えた事あるかな？（今この何年間かの性行為が将来の自分に影響すること）</a:t>
            </a:r>
            <a:endParaRPr lang="en-US" altLang="ja-JP" sz="1000" dirty="0"/>
          </a:p>
          <a:p>
            <a:pPr>
              <a:defRPr/>
            </a:pPr>
            <a:r>
              <a:rPr lang="ja-JP" altLang="en-US" sz="1000" dirty="0"/>
              <a:t>みなさんのような若い人が，ＨＩＶの感染、性感染症を防ぐ方法を知っておくことが大事なのです。</a:t>
            </a:r>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1pPr>
            <a:lvl2pPr marL="742504" indent="-285579"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2pPr>
            <a:lvl3pPr marL="1142314"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3pPr>
            <a:lvl4pPr marL="1599240"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4pPr>
            <a:lvl5pPr marL="2056166" indent="-228463" eaLnBrk="0" hangingPunct="0">
              <a:spcBef>
                <a:spcPct val="30000"/>
              </a:spcBef>
              <a:defRPr kumimoji="1" sz="1000">
                <a:solidFill>
                  <a:schemeClr val="tx1"/>
                </a:solidFill>
                <a:latin typeface="ＭＳ Ｐ明朝" panose="02020600040205080304" pitchFamily="18" charset="-128"/>
                <a:ea typeface="ＭＳ Ｐ明朝" panose="02020600040205080304" pitchFamily="18" charset="-128"/>
              </a:defRPr>
            </a:lvl5pPr>
            <a:lvl6pPr marL="2513091"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6pPr>
            <a:lvl7pPr marL="2970017"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7pPr>
            <a:lvl8pPr marL="3426943"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8pPr>
            <a:lvl9pPr marL="3883868" indent="-228463" eaLnBrk="0" fontAlgn="base" hangingPunct="0">
              <a:spcBef>
                <a:spcPct val="30000"/>
              </a:spcBef>
              <a:spcAft>
                <a:spcPct val="0"/>
              </a:spcAft>
              <a:defRPr kumimoji="1" sz="1000">
                <a:solidFill>
                  <a:schemeClr val="tx1"/>
                </a:solidFill>
                <a:latin typeface="ＭＳ Ｐ明朝" panose="02020600040205080304" pitchFamily="18" charset="-128"/>
                <a:ea typeface="ＭＳ Ｐ明朝" panose="02020600040205080304" pitchFamily="18" charset="-128"/>
              </a:defRPr>
            </a:lvl9pPr>
          </a:lstStyle>
          <a:p>
            <a:pPr eaLnBrk="1" hangingPunct="1">
              <a:spcBef>
                <a:spcPct val="0"/>
              </a:spcBef>
            </a:pPr>
            <a:fld id="{5A87A328-5F26-4166-8571-831D2879983C}" type="slidenum">
              <a:rPr lang="ja-JP" altLang="en-US" sz="1200">
                <a:latin typeface="Calibri" panose="020F0502020204030204" pitchFamily="34" charset="0"/>
                <a:ea typeface="ＭＳ Ｐゴシック" panose="020B0600070205080204" pitchFamily="50" charset="-128"/>
              </a:rPr>
              <a:pPr eaLnBrk="1" hangingPunct="1">
                <a:spcBef>
                  <a:spcPct val="0"/>
                </a:spcBef>
              </a:pPr>
              <a:t>6</a:t>
            </a:fld>
            <a:endParaRPr lang="ja-JP" altLang="en-US" sz="1200">
              <a:latin typeface="Calibri" panose="020F0502020204030204" pitchFamily="34" charset="0"/>
              <a:ea typeface="ＭＳ Ｐゴシック" panose="020B0600070205080204" pitchFamily="50" charset="-128"/>
            </a:endParaRPr>
          </a:p>
        </p:txBody>
      </p:sp>
    </p:spTree>
    <p:extLst>
      <p:ext uri="{BB962C8B-B14F-4D97-AF65-F5344CB8AC3E}">
        <p14:creationId xmlns:p14="http://schemas.microsoft.com/office/powerpoint/2010/main" val="319571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r>
              <a:rPr lang="ja-JP" altLang="en-US" dirty="0"/>
              <a:t>◯　北海道でその年に初めて</a:t>
            </a:r>
            <a:r>
              <a:rPr lang="en-US" altLang="ja-JP" dirty="0"/>
              <a:t>HIV</a:t>
            </a:r>
            <a:r>
              <a:rPr lang="ja-JP" altLang="en-US" dirty="0"/>
              <a:t>感染やエイズが分かった人</a:t>
            </a:r>
            <a:endParaRPr lang="en-US" altLang="ja-JP" dirty="0"/>
          </a:p>
          <a:p>
            <a:r>
              <a:rPr lang="ja-JP" altLang="en-US" dirty="0"/>
              <a:t>　　検査を受けたとき、既にエイズを発病していた人は既に発病を遅らせる治療にはならない</a:t>
            </a:r>
            <a:endParaRPr lang="en-US" altLang="ja-JP" dirty="0"/>
          </a:p>
          <a:p>
            <a:endParaRPr lang="en-US" altLang="ja-JP" dirty="0"/>
          </a:p>
          <a:p>
            <a:r>
              <a:rPr kumimoji="1" lang="ja-JP" altLang="en-US" dirty="0" smtClean="0"/>
              <a:t>教科書のグラフは日本の話しで、あまり身近に感じないかも。</a:t>
            </a:r>
            <a:endParaRPr kumimoji="1" lang="en-US" altLang="ja-JP" dirty="0" smtClean="0"/>
          </a:p>
          <a:p>
            <a:r>
              <a:rPr kumimoji="1" lang="ja-JP" altLang="en-US" dirty="0" smtClean="0"/>
              <a:t>でも、私たちの暮らす北海道でも同じだし、性感染症が十勝には全国よりも多いのだから</a:t>
            </a:r>
            <a:endParaRPr kumimoji="1" lang="en-US" altLang="ja-JP" dirty="0" smtClean="0"/>
          </a:p>
          <a:p>
            <a:r>
              <a:rPr kumimoji="1" lang="ja-JP" altLang="en-US" dirty="0" smtClean="0"/>
              <a:t>その危機的状況は深刻です。</a:t>
            </a:r>
            <a:endParaRPr kumimoji="1" lang="en-US" altLang="ja-JP" dirty="0" smtClean="0"/>
          </a:p>
          <a:p>
            <a:r>
              <a:rPr kumimoji="1" lang="ja-JP" altLang="en-US" dirty="0" smtClean="0"/>
              <a:t>保健所長の講義にあったｸﾞﾗﾌで北海道の数をみても、年々増加してます。</a:t>
            </a:r>
            <a:endParaRPr kumimoji="1" lang="en-US" altLang="ja-JP" dirty="0" smtClean="0"/>
          </a:p>
          <a:p>
            <a:r>
              <a:rPr kumimoji="1" lang="en-US" altLang="ja-JP" dirty="0" smtClean="0"/>
              <a:t>21</a:t>
            </a:r>
            <a:r>
              <a:rPr kumimoji="1" lang="ja-JP" altLang="en-US" dirty="0" smtClean="0"/>
              <a:t>人は検査を受けて</a:t>
            </a:r>
            <a:r>
              <a:rPr kumimoji="1" lang="en-US" altLang="ja-JP" dirty="0" smtClean="0"/>
              <a:t>HIV</a:t>
            </a:r>
            <a:r>
              <a:rPr kumimoji="1" lang="ja-JP" altLang="en-US" dirty="0" smtClean="0"/>
              <a:t>感染が分かった人</a:t>
            </a:r>
            <a:endParaRPr kumimoji="1" lang="en-US" altLang="ja-JP" dirty="0" smtClean="0"/>
          </a:p>
          <a:p>
            <a:r>
              <a:rPr kumimoji="1" lang="en-US" altLang="ja-JP" dirty="0" smtClean="0"/>
              <a:t>8</a:t>
            </a:r>
            <a:r>
              <a:rPr kumimoji="1" lang="ja-JP" altLang="en-US" dirty="0" smtClean="0"/>
              <a:t>人は検査を受けたときには、既に潜伏期間を超えてエイズを発症していた人。</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7</a:t>
            </a:fld>
            <a:endParaRPr kumimoji="1" lang="ja-JP" altLang="en-US"/>
          </a:p>
        </p:txBody>
      </p:sp>
    </p:spTree>
    <p:extLst>
      <p:ext uri="{BB962C8B-B14F-4D97-AF65-F5344CB8AC3E}">
        <p14:creationId xmlns:p14="http://schemas.microsoft.com/office/powerpoint/2010/main" val="219788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ポイント</a:t>
            </a:r>
            <a:r>
              <a:rPr lang="en-US" altLang="ja-JP" dirty="0"/>
              <a:t>】</a:t>
            </a:r>
          </a:p>
          <a:p>
            <a:r>
              <a:rPr lang="ja-JP" altLang="en-US" dirty="0"/>
              <a:t>◯　北海道内の</a:t>
            </a:r>
            <a:r>
              <a:rPr lang="en-US" altLang="ja-JP" dirty="0"/>
              <a:t>HIV</a:t>
            </a:r>
            <a:r>
              <a:rPr lang="ja-JP" altLang="en-US" dirty="0"/>
              <a:t>感染者とエイズ患者は増え続けている</a:t>
            </a:r>
            <a:endParaRPr lang="en-US" altLang="ja-JP" dirty="0"/>
          </a:p>
          <a:p>
            <a:endParaRPr lang="en-US" altLang="ja-JP" dirty="0"/>
          </a:p>
          <a:p>
            <a:r>
              <a:rPr kumimoji="1" lang="ja-JP" altLang="en-US" dirty="0" smtClean="0"/>
              <a:t>エイズは現在治せないので、感染者も患者も減ることはない。</a:t>
            </a:r>
            <a:endParaRPr kumimoji="1" lang="en-US" altLang="ja-JP" dirty="0" smtClean="0"/>
          </a:p>
          <a:p>
            <a:r>
              <a:rPr kumimoji="1" lang="ja-JP" altLang="en-US" dirty="0" smtClean="0"/>
              <a:t>新らしく感染した人がそのまま治療を続けるので、</a:t>
            </a:r>
            <a:r>
              <a:rPr kumimoji="1" lang="en-US" altLang="ja-JP" dirty="0" smtClean="0"/>
              <a:t>HIV</a:t>
            </a:r>
            <a:r>
              <a:rPr kumimoji="1" lang="ja-JP" altLang="en-US" dirty="0" smtClean="0"/>
              <a:t>感染者や既にエイズを発病した人は</a:t>
            </a:r>
            <a:endParaRPr kumimoji="1" lang="en-US" altLang="ja-JP" dirty="0" smtClean="0"/>
          </a:p>
          <a:p>
            <a:r>
              <a:rPr kumimoji="1" lang="ja-JP" altLang="en-US" dirty="0" smtClean="0"/>
              <a:t>大きく右肩上がりに増えている傾斜になっていきます。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4C5C73F-FAB9-4E90-B433-70CDE32A7620}" type="slidenum">
              <a:rPr kumimoji="1" lang="ja-JP" altLang="en-US" smtClean="0"/>
              <a:t>8</a:t>
            </a:fld>
            <a:endParaRPr kumimoji="1" lang="ja-JP" altLang="en-US"/>
          </a:p>
        </p:txBody>
      </p:sp>
    </p:spTree>
    <p:extLst>
      <p:ext uri="{BB962C8B-B14F-4D97-AF65-F5344CB8AC3E}">
        <p14:creationId xmlns:p14="http://schemas.microsoft.com/office/powerpoint/2010/main" val="132979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12144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2700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45785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92706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59263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46843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87255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143780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81987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49336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CDD177-A9AF-49A7-AEDA-B8A3C8901CA0}"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69850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0B0F0"/>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CDD177-A9AF-49A7-AEDA-B8A3C8901CA0}" type="datetimeFigureOut">
              <a:rPr kumimoji="1" lang="ja-JP" altLang="en-US" smtClean="0"/>
              <a:t>2024/2/21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FAD818-B84C-422E-A915-BDAC9A15E7C6}" type="slidenum">
              <a:rPr kumimoji="1" lang="ja-JP" altLang="en-US" smtClean="0"/>
              <a:t>‹#›</a:t>
            </a:fld>
            <a:endParaRPr kumimoji="1" lang="ja-JP" altLang="en-US"/>
          </a:p>
        </p:txBody>
      </p:sp>
    </p:spTree>
    <p:extLst>
      <p:ext uri="{BB962C8B-B14F-4D97-AF65-F5344CB8AC3E}">
        <p14:creationId xmlns:p14="http://schemas.microsoft.com/office/powerpoint/2010/main" val="27997118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正方形/長方形 3"/>
          <p:cNvSpPr/>
          <p:nvPr/>
        </p:nvSpPr>
        <p:spPr>
          <a:xfrm>
            <a:off x="556592" y="243003"/>
            <a:ext cx="8030816" cy="1015663"/>
          </a:xfrm>
          <a:prstGeom prst="rect">
            <a:avLst/>
          </a:prstGeom>
        </p:spPr>
        <p:txBody>
          <a:bodyPr wrap="square">
            <a:spAutoFit/>
          </a:bodyPr>
          <a:lstStyle/>
          <a:p>
            <a:r>
              <a:rPr lang="ja-JP" altLang="en-US" sz="6000" b="1" dirty="0">
                <a:ln w="381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性感染症･エイズの現状</a:t>
            </a:r>
          </a:p>
        </p:txBody>
      </p:sp>
      <p:sp>
        <p:nvSpPr>
          <p:cNvPr id="2" name="テキスト ボックス 1"/>
          <p:cNvSpPr txBox="1"/>
          <p:nvPr/>
        </p:nvSpPr>
        <p:spPr>
          <a:xfrm>
            <a:off x="1500557" y="1661846"/>
            <a:ext cx="7383858" cy="523220"/>
          </a:xfrm>
          <a:prstGeom prst="rect">
            <a:avLst/>
          </a:prstGeom>
          <a:noFill/>
        </p:spPr>
        <p:txBody>
          <a:bodyPr wrap="square" rtlCol="0">
            <a:spAutoFit/>
          </a:bodyPr>
          <a:lstStyle/>
          <a:p>
            <a:r>
              <a:rPr kumimoji="1" lang="ja-JP" altLang="en-US" sz="2800" b="1" dirty="0">
                <a:ln w="254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～十勝管内の状況と予防策について考える～</a:t>
            </a:r>
          </a:p>
        </p:txBody>
      </p:sp>
      <p:sp>
        <p:nvSpPr>
          <p:cNvPr id="3" name="テキスト ボックス 2"/>
          <p:cNvSpPr txBox="1"/>
          <p:nvPr/>
        </p:nvSpPr>
        <p:spPr>
          <a:xfrm>
            <a:off x="3393173" y="6135968"/>
            <a:ext cx="5881455" cy="523220"/>
          </a:xfrm>
          <a:prstGeom prst="rect">
            <a:avLst/>
          </a:prstGeom>
          <a:noFill/>
        </p:spPr>
        <p:txBody>
          <a:bodyPr wrap="square" rtlCol="0">
            <a:spAutoFit/>
          </a:bodyPr>
          <a:lstStyle/>
          <a:p>
            <a:r>
              <a:rPr kumimoji="1" lang="ja-JP" altLang="en-US" sz="2800" b="1" i="1" dirty="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rPr>
              <a:t>十勝思春期保健地域教育</a:t>
            </a:r>
            <a:r>
              <a:rPr kumimoji="1" lang="ja-JP" altLang="en-US" sz="2800" b="1" i="1" dirty="0" smtClean="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rPr>
              <a:t>プログラム</a:t>
            </a:r>
            <a:endParaRPr kumimoji="1" lang="ja-JP" altLang="en-US" sz="2800" b="1" i="1" dirty="0">
              <a:ln w="25400">
                <a:solidFill>
                  <a:schemeClr val="tx1"/>
                </a:solidFill>
              </a:ln>
              <a:solidFill>
                <a:schemeClr val="accent4">
                  <a:lumMod val="20000"/>
                  <a:lumOff val="8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2054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29" y="0"/>
            <a:ext cx="9503229" cy="6858000"/>
          </a:xfrm>
          <a:prstGeom prst="rect">
            <a:avLst/>
          </a:prstGeom>
        </p:spPr>
      </p:pic>
      <p:sp>
        <p:nvSpPr>
          <p:cNvPr id="2" name="タイトル 1"/>
          <p:cNvSpPr>
            <a:spLocks noGrp="1"/>
          </p:cNvSpPr>
          <p:nvPr>
            <p:ph type="title"/>
          </p:nvPr>
        </p:nvSpPr>
        <p:spPr>
          <a:xfrm>
            <a:off x="5048634" y="695378"/>
            <a:ext cx="4258652" cy="1325563"/>
          </a:xfrm>
        </p:spPr>
        <p:txBody>
          <a:bodyPr>
            <a:normAutofit/>
          </a:bodyPr>
          <a:lstStyle/>
          <a:p>
            <a:r>
              <a:rPr kumimoji="1" lang="ja-JP" altLang="en-US" sz="4800" b="1" dirty="0" smtClean="0">
                <a:ln w="381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エイズ</a:t>
            </a:r>
            <a:r>
              <a:rPr kumimoji="1" lang="ja-JP" altLang="en-US" sz="4800" b="1" dirty="0">
                <a:ln w="38100">
                  <a:solidFill>
                    <a:schemeClr val="tx1"/>
                  </a:solidFill>
                </a:ln>
                <a:solidFill>
                  <a:schemeClr val="accent4">
                    <a:lumMod val="60000"/>
                    <a:lumOff val="40000"/>
                  </a:schemeClr>
                </a:solidFill>
                <a:latin typeface="HGP創英角ｺﾞｼｯｸUB" panose="020B0900000000000000" pitchFamily="50" charset="-128"/>
                <a:ea typeface="HGP創英角ｺﾞｼｯｸUB" panose="020B0900000000000000" pitchFamily="50" charset="-128"/>
              </a:rPr>
              <a:t>について</a:t>
            </a:r>
          </a:p>
        </p:txBody>
      </p:sp>
    </p:spTree>
    <p:extLst>
      <p:ext uri="{BB962C8B-B14F-4D97-AF65-F5344CB8AC3E}">
        <p14:creationId xmlns:p14="http://schemas.microsoft.com/office/powerpoint/2010/main" val="3509664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3057" y="1432929"/>
            <a:ext cx="8719337" cy="4916542"/>
          </a:xfrm>
          <a:prstGeom prst="rect">
            <a:avLst/>
          </a:prstGeom>
        </p:spPr>
      </p:pic>
      <p:sp>
        <p:nvSpPr>
          <p:cNvPr id="5" name="テキスト ボックス 4"/>
          <p:cNvSpPr txBox="1"/>
          <p:nvPr/>
        </p:nvSpPr>
        <p:spPr>
          <a:xfrm>
            <a:off x="153057" y="110671"/>
            <a:ext cx="6455867" cy="1107996"/>
          </a:xfrm>
          <a:prstGeom prst="rect">
            <a:avLst/>
          </a:prstGeom>
          <a:solidFill>
            <a:schemeClr val="bg1"/>
          </a:solidFill>
        </p:spPr>
        <p:txBody>
          <a:bodyPr wrap="square" rtlCol="0">
            <a:spAutoFit/>
          </a:bodyPr>
          <a:lstStyle/>
          <a:p>
            <a:r>
              <a:rPr kumimoji="1" lang="ja-JP" altLang="en-US" sz="2200" dirty="0" smtClean="0"/>
              <a:t>　保健所長による動画（</a:t>
            </a:r>
            <a:r>
              <a:rPr kumimoji="1" lang="en-US" altLang="ja-JP" sz="2200" dirty="0" smtClean="0"/>
              <a:t>2</a:t>
            </a:r>
            <a:r>
              <a:rPr kumimoji="1" lang="ja-JP" altLang="en-US" sz="2200" dirty="0" smtClean="0"/>
              <a:t>分</a:t>
            </a:r>
            <a:r>
              <a:rPr kumimoji="1" lang="en-US" altLang="ja-JP" sz="2200" dirty="0" smtClean="0"/>
              <a:t>56</a:t>
            </a:r>
            <a:r>
              <a:rPr kumimoji="1" lang="ja-JP" altLang="en-US" sz="2200" dirty="0" smtClean="0"/>
              <a:t>秒）</a:t>
            </a:r>
            <a:endParaRPr kumimoji="1" lang="en-US" altLang="ja-JP" sz="2200" dirty="0" smtClean="0"/>
          </a:p>
          <a:p>
            <a:r>
              <a:rPr lang="ja-JP" altLang="en-US" sz="2200" dirty="0" smtClean="0"/>
              <a:t>　内容　エイズについて</a:t>
            </a:r>
            <a:endParaRPr lang="en-US" altLang="ja-JP" sz="2200" dirty="0"/>
          </a:p>
          <a:p>
            <a:r>
              <a:rPr kumimoji="1" lang="ja-JP" altLang="en-US" sz="2200" dirty="0" smtClean="0"/>
              <a:t>　本スライドでは最初の画像のみです</a:t>
            </a:r>
            <a:endParaRPr kumimoji="1" lang="ja-JP" altLang="en-US" sz="2200" dirty="0"/>
          </a:p>
        </p:txBody>
      </p:sp>
    </p:spTree>
    <p:extLst>
      <p:ext uri="{BB962C8B-B14F-4D97-AF65-F5344CB8AC3E}">
        <p14:creationId xmlns:p14="http://schemas.microsoft.com/office/powerpoint/2010/main" val="2625351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8233" y="190563"/>
            <a:ext cx="6168981" cy="707886"/>
          </a:xfrm>
          <a:prstGeom prst="rect">
            <a:avLst/>
          </a:prstGeom>
          <a:noFill/>
        </p:spPr>
        <p:txBody>
          <a:bodyPr wrap="square" rtlCol="0">
            <a:spAutoFit/>
          </a:bodyPr>
          <a:lstStyle/>
          <a:p>
            <a:r>
              <a:rPr kumimoji="1" lang="en-US" altLang="ja-JP" sz="4000" b="1" dirty="0" smtClean="0">
                <a:latin typeface="HG丸ｺﾞｼｯｸM-PRO" panose="020F0600000000000000" pitchFamily="50" charset="-128"/>
                <a:ea typeface="HG丸ｺﾞｼｯｸM-PRO" panose="020F0600000000000000" pitchFamily="50" charset="-128"/>
              </a:rPr>
              <a:t>【</a:t>
            </a:r>
            <a:r>
              <a:rPr kumimoji="1" lang="ja-JP" altLang="en-US" sz="4000" b="1" dirty="0" smtClean="0">
                <a:latin typeface="HG丸ｺﾞｼｯｸM-PRO" panose="020F0600000000000000" pitchFamily="50" charset="-128"/>
                <a:ea typeface="HG丸ｺﾞｼｯｸM-PRO" panose="020F0600000000000000" pitchFamily="50" charset="-128"/>
              </a:rPr>
              <a:t>エイズ</a:t>
            </a:r>
            <a:r>
              <a:rPr kumimoji="1" lang="ja-JP" altLang="en-US" sz="4000" b="1" dirty="0">
                <a:latin typeface="HG丸ｺﾞｼｯｸM-PRO" panose="020F0600000000000000" pitchFamily="50" charset="-128"/>
                <a:ea typeface="HG丸ｺﾞｼｯｸM-PRO" panose="020F0600000000000000" pitchFamily="50" charset="-128"/>
              </a:rPr>
              <a:t>とは</a:t>
            </a:r>
            <a:r>
              <a:rPr kumimoji="1" lang="ja-JP" altLang="en-US" sz="4000" b="1" dirty="0" smtClean="0">
                <a:latin typeface="HG丸ｺﾞｼｯｸM-PRO" panose="020F0600000000000000" pitchFamily="50" charset="-128"/>
                <a:ea typeface="HG丸ｺﾞｼｯｸM-PRO" panose="020F0600000000000000" pitchFamily="50" charset="-128"/>
              </a:rPr>
              <a:t>？</a:t>
            </a:r>
            <a:r>
              <a:rPr kumimoji="1" lang="en-US" altLang="ja-JP" sz="4000" b="1" dirty="0" smtClean="0">
                <a:latin typeface="HG丸ｺﾞｼｯｸM-PRO" panose="020F0600000000000000" pitchFamily="50" charset="-128"/>
                <a:ea typeface="HG丸ｺﾞｼｯｸM-PRO" panose="020F0600000000000000" pitchFamily="50" charset="-128"/>
              </a:rPr>
              <a:t>】</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4161486" y="425643"/>
            <a:ext cx="4500706" cy="523220"/>
          </a:xfrm>
          <a:prstGeom prst="rect">
            <a:avLst/>
          </a:prstGeom>
          <a:noFill/>
        </p:spPr>
        <p:txBody>
          <a:bodyPr wrap="squar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後天性免疫不全症候群</a:t>
            </a:r>
          </a:p>
        </p:txBody>
      </p:sp>
      <p:sp>
        <p:nvSpPr>
          <p:cNvPr id="9" name="テキスト ボックス 8"/>
          <p:cNvSpPr txBox="1"/>
          <p:nvPr/>
        </p:nvSpPr>
        <p:spPr>
          <a:xfrm>
            <a:off x="20697" y="1007792"/>
            <a:ext cx="9123303" cy="954107"/>
          </a:xfrm>
          <a:prstGeom prst="rect">
            <a:avLst/>
          </a:prstGeom>
          <a:noFill/>
        </p:spPr>
        <p:txBody>
          <a:bodyPr wrap="squar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a:t>
            </a:r>
            <a:r>
              <a:rPr kumimoji="1" lang="en-US" altLang="ja-JP" sz="2800" b="1" dirty="0">
                <a:latin typeface="HG丸ｺﾞｼｯｸM-PRO" panose="020F0600000000000000" pitchFamily="50" charset="-128"/>
                <a:ea typeface="HG丸ｺﾞｼｯｸM-PRO" panose="020F0600000000000000" pitchFamily="50" charset="-128"/>
              </a:rPr>
              <a:t>1981</a:t>
            </a:r>
            <a:r>
              <a:rPr kumimoji="1" lang="ja-JP" altLang="en-US" sz="2800" b="1" dirty="0">
                <a:latin typeface="HG丸ｺﾞｼｯｸM-PRO" panose="020F0600000000000000" pitchFamily="50" charset="-128"/>
                <a:ea typeface="HG丸ｺﾞｼｯｸM-PRO" panose="020F0600000000000000" pitchFamily="50" charset="-128"/>
              </a:rPr>
              <a:t>年、アメリカで最初に患者が発見</a:t>
            </a:r>
            <a:r>
              <a:rPr kumimoji="1" lang="ja-JP" altLang="en-US" sz="2800" b="1" dirty="0" smtClean="0">
                <a:latin typeface="HG丸ｺﾞｼｯｸM-PRO" panose="020F0600000000000000" pitchFamily="50" charset="-128"/>
                <a:ea typeface="HG丸ｺﾞｼｯｸM-PRO" panose="020F0600000000000000" pitchFamily="50" charset="-128"/>
              </a:rPr>
              <a:t>されて以来、　　</a:t>
            </a:r>
            <a:endParaRPr kumimoji="1" lang="en-US" altLang="ja-JP" sz="2800" b="1" dirty="0" smtClean="0">
              <a:latin typeface="HG丸ｺﾞｼｯｸM-PRO" panose="020F0600000000000000" pitchFamily="50" charset="-128"/>
              <a:ea typeface="HG丸ｺﾞｼｯｸM-PRO" panose="020F0600000000000000" pitchFamily="50" charset="-128"/>
            </a:endParaRPr>
          </a:p>
          <a:p>
            <a:r>
              <a:rPr kumimoji="1" lang="ja-JP" altLang="en-US" sz="2800" b="1" dirty="0" smtClean="0">
                <a:solidFill>
                  <a:srgbClr val="FF0000"/>
                </a:solidFill>
                <a:latin typeface="HG丸ｺﾞｼｯｸM-PRO" panose="020F0600000000000000" pitchFamily="50" charset="-128"/>
                <a:ea typeface="HG丸ｺﾞｼｯｸM-PRO" panose="020F0600000000000000" pitchFamily="50" charset="-128"/>
              </a:rPr>
              <a:t>　世界中</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に広がる</a:t>
            </a:r>
          </a:p>
        </p:txBody>
      </p:sp>
      <p:sp>
        <p:nvSpPr>
          <p:cNvPr id="10" name="テキスト ボックス 9"/>
          <p:cNvSpPr txBox="1"/>
          <p:nvPr/>
        </p:nvSpPr>
        <p:spPr>
          <a:xfrm>
            <a:off x="0" y="1969389"/>
            <a:ext cx="9123303" cy="523220"/>
          </a:xfrm>
          <a:prstGeom prst="rect">
            <a:avLst/>
          </a:prstGeom>
          <a:noFill/>
        </p:spPr>
        <p:txBody>
          <a:bodyPr wrap="squar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a:t>
            </a:r>
            <a:r>
              <a:rPr kumimoji="1" lang="en-US" altLang="ja-JP" sz="2800" b="1" dirty="0">
                <a:solidFill>
                  <a:srgbClr val="FF0000"/>
                </a:solidFill>
                <a:latin typeface="HG丸ｺﾞｼｯｸM-PRO" panose="020F0600000000000000" pitchFamily="50" charset="-128"/>
                <a:ea typeface="HG丸ｺﾞｼｯｸM-PRO" panose="020F0600000000000000" pitchFamily="50" charset="-128"/>
              </a:rPr>
              <a:t>HIV</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（ヒト免疫不全ウイルス）</a:t>
            </a:r>
            <a:r>
              <a:rPr kumimoji="1" lang="ja-JP" altLang="en-US" sz="2800" b="1" dirty="0">
                <a:latin typeface="HG丸ｺﾞｼｯｸM-PRO" panose="020F0600000000000000" pitchFamily="50" charset="-128"/>
                <a:ea typeface="HG丸ｺﾞｼｯｸM-PRO" panose="020F0600000000000000" pitchFamily="50" charset="-128"/>
              </a:rPr>
              <a:t>を病原体と</a:t>
            </a:r>
            <a:r>
              <a:rPr kumimoji="1" lang="ja-JP" altLang="en-US" sz="2800" b="1" dirty="0" smtClean="0">
                <a:latin typeface="HG丸ｺﾞｼｯｸM-PRO" panose="020F0600000000000000" pitchFamily="50" charset="-128"/>
                <a:ea typeface="HG丸ｺﾞｼｯｸM-PRO" panose="020F0600000000000000" pitchFamily="50" charset="-128"/>
              </a:rPr>
              <a:t>する感染症</a:t>
            </a:r>
            <a:endParaRPr kumimoji="1" lang="ja-JP" altLang="en-US" sz="28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0" y="2509619"/>
            <a:ext cx="7991341" cy="523220"/>
          </a:xfrm>
          <a:prstGeom prst="rect">
            <a:avLst/>
          </a:prstGeom>
          <a:noFill/>
        </p:spPr>
        <p:txBody>
          <a:bodyPr wrap="squar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a:t>
            </a:r>
            <a:r>
              <a:rPr kumimoji="1" lang="en-US" altLang="ja-JP" sz="2800" b="1" dirty="0">
                <a:latin typeface="HG丸ｺﾞｼｯｸM-PRO" panose="020F0600000000000000" pitchFamily="50" charset="-128"/>
                <a:ea typeface="HG丸ｺﾞｼｯｸM-PRO" panose="020F0600000000000000" pitchFamily="50" charset="-128"/>
              </a:rPr>
              <a:t>HIV</a:t>
            </a:r>
            <a:r>
              <a:rPr kumimoji="1" lang="ja-JP" altLang="en-US" sz="2800" b="1" dirty="0">
                <a:latin typeface="HG丸ｺﾞｼｯｸM-PRO" panose="020F0600000000000000" pitchFamily="50" charset="-128"/>
                <a:ea typeface="HG丸ｺﾞｼｯｸM-PRO" panose="020F0600000000000000" pitchFamily="50" charset="-128"/>
              </a:rPr>
              <a:t>が人間の</a:t>
            </a:r>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免疫機能を低下</a:t>
            </a:r>
            <a:r>
              <a:rPr kumimoji="1" lang="ja-JP" altLang="en-US" sz="2800" b="1" dirty="0">
                <a:latin typeface="HG丸ｺﾞｼｯｸM-PRO" panose="020F0600000000000000" pitchFamily="50" charset="-128"/>
                <a:ea typeface="HG丸ｺﾞｼｯｸM-PRO" panose="020F0600000000000000" pitchFamily="50" charset="-128"/>
              </a:rPr>
              <a:t>させる</a:t>
            </a:r>
          </a:p>
        </p:txBody>
      </p:sp>
      <p:sp>
        <p:nvSpPr>
          <p:cNvPr id="12" name="テキスト ボックス 11"/>
          <p:cNvSpPr txBox="1"/>
          <p:nvPr/>
        </p:nvSpPr>
        <p:spPr>
          <a:xfrm>
            <a:off x="-203990" y="3049849"/>
            <a:ext cx="6194738" cy="707886"/>
          </a:xfrm>
          <a:prstGeom prst="rect">
            <a:avLst/>
          </a:prstGeom>
          <a:noFill/>
        </p:spPr>
        <p:txBody>
          <a:bodyPr wrap="square" rtlCol="0">
            <a:spAutoFit/>
          </a:bodyPr>
          <a:lstStyle/>
          <a:p>
            <a:r>
              <a:rPr lang="en-US" altLang="ja-JP" sz="4000" b="1" dirty="0" smtClean="0">
                <a:latin typeface="HG丸ｺﾞｼｯｸM-PRO" panose="020F0600000000000000" pitchFamily="50" charset="-128"/>
                <a:ea typeface="HG丸ｺﾞｼｯｸM-PRO" panose="020F0600000000000000" pitchFamily="50" charset="-128"/>
              </a:rPr>
              <a:t>【</a:t>
            </a:r>
            <a:r>
              <a:rPr lang="ja-JP" altLang="en-US" sz="4000" b="1" dirty="0" smtClean="0">
                <a:latin typeface="HG丸ｺﾞｼｯｸM-PRO" panose="020F0600000000000000" pitchFamily="50" charset="-128"/>
                <a:ea typeface="HG丸ｺﾞｼｯｸM-PRO" panose="020F0600000000000000" pitchFamily="50" charset="-128"/>
              </a:rPr>
              <a:t>エイズ</a:t>
            </a:r>
            <a:r>
              <a:rPr lang="ja-JP" altLang="en-US" sz="4000" b="1" dirty="0">
                <a:latin typeface="HG丸ｺﾞｼｯｸM-PRO" panose="020F0600000000000000" pitchFamily="50" charset="-128"/>
                <a:ea typeface="HG丸ｺﾞｼｯｸM-PRO" panose="020F0600000000000000" pitchFamily="50" charset="-128"/>
              </a:rPr>
              <a:t>の</a:t>
            </a:r>
            <a:r>
              <a:rPr lang="ja-JP" altLang="en-US" sz="4000" b="1" dirty="0" smtClean="0">
                <a:latin typeface="HG丸ｺﾞｼｯｸM-PRO" panose="020F0600000000000000" pitchFamily="50" charset="-128"/>
                <a:ea typeface="HG丸ｺﾞｼｯｸM-PRO" panose="020F0600000000000000" pitchFamily="50" charset="-128"/>
              </a:rPr>
              <a:t>特徴</a:t>
            </a:r>
            <a:r>
              <a:rPr lang="en-US" altLang="ja-JP" sz="4000" b="1" dirty="0" smtClean="0">
                <a:latin typeface="HG丸ｺﾞｼｯｸM-PRO" panose="020F0600000000000000" pitchFamily="50" charset="-128"/>
                <a:ea typeface="HG丸ｺﾞｼｯｸM-PRO" panose="020F0600000000000000" pitchFamily="50" charset="-128"/>
              </a:rPr>
              <a:t>】</a:t>
            </a:r>
            <a:endParaRPr lang="en-US" altLang="ja-JP" sz="4000" b="1"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20697" y="3774745"/>
            <a:ext cx="9351903" cy="523220"/>
          </a:xfrm>
          <a:prstGeom prst="rect">
            <a:avLst/>
          </a:prstGeom>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潜伏期間が</a:t>
            </a:r>
            <a:r>
              <a:rPr lang="ja-JP" altLang="en-US" sz="2800" b="1" dirty="0" smtClean="0">
                <a:solidFill>
                  <a:srgbClr val="FF0000"/>
                </a:solidFill>
                <a:latin typeface="HG丸ｺﾞｼｯｸM-PRO" panose="020F0600000000000000" pitchFamily="50" charset="-128"/>
                <a:ea typeface="HG丸ｺﾞｼｯｸM-PRO" panose="020F0600000000000000" pitchFamily="50" charset="-128"/>
              </a:rPr>
              <a:t>長い</a:t>
            </a:r>
            <a:r>
              <a:rPr lang="ja-JP" altLang="en-US" sz="2800" b="1" dirty="0">
                <a:latin typeface="HG丸ｺﾞｼｯｸM-PRO" panose="020F0600000000000000" pitchFamily="50" charset="-128"/>
                <a:ea typeface="HG丸ｺﾞｼｯｸM-PRO" panose="020F0600000000000000" pitchFamily="50" charset="-128"/>
              </a:rPr>
              <a:t>　</a:t>
            </a:r>
            <a:r>
              <a:rPr lang="ja-JP" altLang="en-US" sz="28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感染</a:t>
            </a:r>
            <a:r>
              <a:rPr lang="ja-JP" altLang="en-US" sz="2400" b="1" dirty="0">
                <a:latin typeface="HG丸ｺﾞｼｯｸM-PRO" panose="020F0600000000000000" pitchFamily="50" charset="-128"/>
                <a:ea typeface="HG丸ｺﾞｼｯｸM-PRO" panose="020F0600000000000000" pitchFamily="50" charset="-128"/>
              </a:rPr>
              <a:t>から発病</a:t>
            </a:r>
            <a:r>
              <a:rPr lang="ja-JP" altLang="en-US" sz="2400" b="1" dirty="0" smtClean="0">
                <a:latin typeface="HG丸ｺﾞｼｯｸM-PRO" panose="020F0600000000000000" pitchFamily="50" charset="-128"/>
                <a:ea typeface="HG丸ｺﾞｼｯｸM-PRO" panose="020F0600000000000000" pitchFamily="50" charset="-128"/>
              </a:rPr>
              <a:t>まで</a:t>
            </a:r>
            <a:r>
              <a:rPr lang="en-US" altLang="ja-JP" sz="2400" b="1" dirty="0" smtClean="0">
                <a:latin typeface="HG丸ｺﾞｼｯｸM-PRO" panose="020F0600000000000000" pitchFamily="50" charset="-128"/>
                <a:ea typeface="HG丸ｺﾞｼｯｸM-PRO" panose="020F0600000000000000" pitchFamily="50" charset="-128"/>
              </a:rPr>
              <a:t>10</a:t>
            </a:r>
            <a:r>
              <a:rPr lang="ja-JP" altLang="en-US" sz="2400" b="1" dirty="0" smtClean="0">
                <a:latin typeface="HG丸ｺﾞｼｯｸM-PRO" panose="020F0600000000000000" pitchFamily="50" charset="-128"/>
                <a:ea typeface="HG丸ｺﾞｼｯｸM-PRO" panose="020F0600000000000000" pitchFamily="50" charset="-128"/>
              </a:rPr>
              <a:t>年</a:t>
            </a:r>
            <a:r>
              <a:rPr lang="ja-JP" altLang="en-US" sz="2400" b="1" dirty="0">
                <a:latin typeface="HG丸ｺﾞｼｯｸM-PRO" panose="020F0600000000000000" pitchFamily="50" charset="-128"/>
                <a:ea typeface="HG丸ｺﾞｼｯｸM-PRO" panose="020F0600000000000000" pitchFamily="50" charset="-128"/>
              </a:rPr>
              <a:t>以上の場合</a:t>
            </a:r>
            <a:r>
              <a:rPr lang="ja-JP" altLang="en-US" sz="2400" b="1" dirty="0" smtClean="0">
                <a:latin typeface="HG丸ｺﾞｼｯｸM-PRO" panose="020F0600000000000000" pitchFamily="50" charset="-128"/>
                <a:ea typeface="HG丸ｺﾞｼｯｸM-PRO" panose="020F0600000000000000" pitchFamily="50" charset="-128"/>
              </a:rPr>
              <a:t>も</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0" y="4503873"/>
            <a:ext cx="9372600" cy="892552"/>
          </a:xfrm>
          <a:prstGeom prst="rect">
            <a:avLst/>
          </a:prstGeom>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・潜伏期間は，大多数の人は</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無症状</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感染</a:t>
            </a:r>
            <a:r>
              <a:rPr lang="ja-JP" altLang="en-US" sz="2400" b="1" dirty="0">
                <a:latin typeface="HG丸ｺﾞｼｯｸM-PRO" panose="020F0600000000000000" pitchFamily="50" charset="-128"/>
                <a:ea typeface="HG丸ｺﾞｼｯｸM-PRO" panose="020F0600000000000000" pitchFamily="50" charset="-128"/>
              </a:rPr>
              <a:t>に気付かずに広めてしまうこと</a:t>
            </a:r>
            <a:r>
              <a:rPr lang="ja-JP" altLang="en-US" sz="2400" b="1" dirty="0" smtClean="0">
                <a:latin typeface="HG丸ｺﾞｼｯｸM-PRO" panose="020F0600000000000000" pitchFamily="50" charset="-128"/>
                <a:ea typeface="HG丸ｺﾞｼｯｸM-PRO" panose="020F0600000000000000" pitchFamily="50" charset="-128"/>
              </a:rPr>
              <a:t>も</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0" y="5479869"/>
            <a:ext cx="9019352" cy="1261884"/>
          </a:xfrm>
          <a:prstGeom prst="rect">
            <a:avLst/>
          </a:prstGeom>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・現在もウイルスを排除する</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治療法はない</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　</a:t>
            </a:r>
            <a:r>
              <a:rPr lang="ja-JP" altLang="en-US" sz="2400" b="1" dirty="0" smtClean="0">
                <a:latin typeface="HG丸ｺﾞｼｯｸM-PRO" panose="020F0600000000000000" pitchFamily="50" charset="-128"/>
                <a:ea typeface="HG丸ｺﾞｼｯｸM-PRO" panose="020F0600000000000000" pitchFamily="50" charset="-128"/>
              </a:rPr>
              <a:t>しかし、ウイルス</a:t>
            </a:r>
            <a:r>
              <a:rPr lang="ja-JP" altLang="en-US" sz="2400" b="1" dirty="0">
                <a:latin typeface="HG丸ｺﾞｼｯｸM-PRO" panose="020F0600000000000000" pitchFamily="50" charset="-128"/>
                <a:ea typeface="HG丸ｺﾞｼｯｸM-PRO" panose="020F0600000000000000" pitchFamily="50" charset="-128"/>
              </a:rPr>
              <a:t>が増えるのをおさえることは可能</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　　　  　エイズの発病を遅らせることができるようになった</a:t>
            </a:r>
            <a:endParaRPr lang="en-US" altLang="ja-JP" sz="24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3995670" y="173553"/>
            <a:ext cx="4523014" cy="369332"/>
          </a:xfrm>
          <a:prstGeom prst="rect">
            <a:avLst/>
          </a:prstGeom>
          <a:noFill/>
        </p:spPr>
        <p:txBody>
          <a:bodyPr wrap="square" rtlCol="0">
            <a:spAutoFit/>
          </a:bodyPr>
          <a:lstStyle/>
          <a:p>
            <a:r>
              <a:rPr kumimoji="1" lang="en-US" altLang="ja-JP" dirty="0" smtClean="0">
                <a:latin typeface="ＭＳ ゴシック" panose="020B0609070205080204" pitchFamily="49" charset="-128"/>
                <a:ea typeface="ＭＳ ゴシック" panose="020B0609070205080204" pitchFamily="49" charset="-128"/>
              </a:rPr>
              <a:t>Acquired</a:t>
            </a:r>
            <a:r>
              <a:rPr lang="ja-JP" altLang="en-US" dirty="0">
                <a:latin typeface="ＭＳ ゴシック" panose="020B0609070205080204" pitchFamily="49" charset="-128"/>
                <a:ea typeface="ＭＳ ゴシック" panose="020B0609070205080204" pitchFamily="49" charset="-128"/>
              </a:rPr>
              <a:t> </a:t>
            </a:r>
            <a:r>
              <a:rPr lang="en-US" altLang="ja-JP" dirty="0" smtClean="0">
                <a:latin typeface="ＭＳ ゴシック" panose="020B0609070205080204" pitchFamily="49" charset="-128"/>
                <a:ea typeface="ＭＳ ゴシック" panose="020B0609070205080204" pitchFamily="49" charset="-128"/>
              </a:rPr>
              <a:t>Immune Deficiency Syndrome</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123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323850" y="541600"/>
            <a:ext cx="8820150" cy="633412"/>
          </a:xfrm>
        </p:spPr>
        <p:txBody>
          <a:bodyPr>
            <a:noAutofit/>
          </a:bodyPr>
          <a:lstStyle/>
          <a:p>
            <a:r>
              <a:rPr lang="en-US" altLang="ja-JP" sz="4800" b="1" dirty="0" smtClean="0">
                <a:latin typeface="HG丸ｺﾞｼｯｸM-PRO" panose="020F0600000000000000" pitchFamily="50" charset="-128"/>
                <a:ea typeface="HG丸ｺﾞｼｯｸM-PRO" panose="020F0600000000000000" pitchFamily="50" charset="-128"/>
              </a:rPr>
              <a:t> </a:t>
            </a:r>
            <a:r>
              <a:rPr lang="en-US" altLang="ja-JP" sz="4800" b="1" dirty="0">
                <a:latin typeface="HG丸ｺﾞｼｯｸM-PRO" panose="020F0600000000000000" pitchFamily="50" charset="-128"/>
                <a:ea typeface="HG丸ｺﾞｼｯｸM-PRO" panose="020F0600000000000000" pitchFamily="50" charset="-128"/>
              </a:rPr>
              <a:t>HIV</a:t>
            </a:r>
            <a:r>
              <a:rPr lang="ja-JP" altLang="en-US" sz="4800" b="1" dirty="0">
                <a:latin typeface="HG丸ｺﾞｼｯｸM-PRO" panose="020F0600000000000000" pitchFamily="50" charset="-128"/>
                <a:ea typeface="HG丸ｺﾞｼｯｸM-PRO" panose="020F0600000000000000" pitchFamily="50" charset="-128"/>
              </a:rPr>
              <a:t>感染から発病まで</a:t>
            </a:r>
          </a:p>
        </p:txBody>
      </p:sp>
      <p:sp>
        <p:nvSpPr>
          <p:cNvPr id="9219" name="コンテンツ プレースホルダー 2"/>
          <p:cNvSpPr>
            <a:spLocks noGrp="1"/>
          </p:cNvSpPr>
          <p:nvPr>
            <p:ph idx="1"/>
          </p:nvPr>
        </p:nvSpPr>
        <p:spPr>
          <a:xfrm>
            <a:off x="161925" y="908050"/>
            <a:ext cx="8820150" cy="5761038"/>
          </a:xfrm>
        </p:spPr>
        <p:txBody>
          <a:bodyPr/>
          <a:lstStyle/>
          <a:p>
            <a:pPr marL="0" indent="0" eaLnBrk="1" hangingPunct="1">
              <a:buFont typeface="Arial" panose="020B0604020202020204" pitchFamily="34" charset="0"/>
              <a:buNone/>
            </a:pPr>
            <a:r>
              <a:rPr lang="ja-JP" altLang="en-US" dirty="0"/>
              <a:t>　　</a:t>
            </a:r>
            <a:endParaRPr lang="en-US" altLang="ja-JP" dirty="0"/>
          </a:p>
          <a:p>
            <a:pPr marL="0" indent="0" eaLnBrk="1" hangingPunct="1">
              <a:buFont typeface="Arial" panose="020B0604020202020204" pitchFamily="34" charset="0"/>
              <a:buNone/>
            </a:pPr>
            <a:r>
              <a:rPr lang="ja-JP" altLang="en-US" dirty="0"/>
              <a:t>　</a:t>
            </a:r>
            <a:endParaRPr lang="en-US" altLang="ja-JP" dirty="0"/>
          </a:p>
          <a:p>
            <a:pPr marL="0" indent="0" eaLnBrk="1" hangingPunct="1">
              <a:buFont typeface="Arial" panose="020B0604020202020204" pitchFamily="34" charset="0"/>
              <a:buNone/>
            </a:pPr>
            <a:endParaRPr lang="en-US" altLang="ja-JP" dirty="0"/>
          </a:p>
          <a:p>
            <a:pPr marL="0" indent="0" eaLnBrk="1" hangingPunct="1">
              <a:buFont typeface="Arial" panose="020B0604020202020204" pitchFamily="34" charset="0"/>
              <a:buNone/>
            </a:pPr>
            <a:endParaRPr lang="en-US" altLang="ja-JP" dirty="0"/>
          </a:p>
          <a:p>
            <a:pPr marL="0" indent="0" eaLnBrk="1" hangingPunct="1">
              <a:buFont typeface="Arial" panose="020B0604020202020204" pitchFamily="34" charset="0"/>
              <a:buNone/>
            </a:pPr>
            <a:endParaRPr lang="en-US" altLang="ja-JP" dirty="0"/>
          </a:p>
          <a:p>
            <a:pPr marL="0" indent="0" eaLnBrk="1" hangingPunct="1">
              <a:buFont typeface="Arial" panose="020B0604020202020204" pitchFamily="34" charset="0"/>
              <a:buNone/>
            </a:pPr>
            <a:r>
              <a:rPr lang="ja-JP" altLang="en-US" dirty="0"/>
              <a:t>　</a:t>
            </a:r>
            <a:endParaRPr lang="en-US" altLang="ja-JP" dirty="0"/>
          </a:p>
          <a:p>
            <a:pPr marL="0" indent="0" eaLnBrk="1" hangingPunct="1">
              <a:buFont typeface="Arial" panose="020B0604020202020204" pitchFamily="34" charset="0"/>
              <a:buNone/>
            </a:pPr>
            <a:r>
              <a:rPr lang="ja-JP" altLang="en-US" dirty="0"/>
              <a:t>　　</a:t>
            </a:r>
            <a:endParaRPr lang="en-US" altLang="ja-JP" dirty="0"/>
          </a:p>
          <a:p>
            <a:pPr marL="0" indent="0" eaLnBrk="1" hangingPunct="1">
              <a:buFont typeface="Arial" panose="020B0604020202020204" pitchFamily="34" charset="0"/>
              <a:buNone/>
            </a:pPr>
            <a:endParaRPr lang="ja-JP" altLang="en-US" dirty="0"/>
          </a:p>
        </p:txBody>
      </p:sp>
      <p:sp>
        <p:nvSpPr>
          <p:cNvPr id="7" name="フリーフォーム 6"/>
          <p:cNvSpPr/>
          <p:nvPr/>
        </p:nvSpPr>
        <p:spPr>
          <a:xfrm>
            <a:off x="161925" y="1779664"/>
            <a:ext cx="5363112" cy="720725"/>
          </a:xfrm>
          <a:custGeom>
            <a:avLst/>
            <a:gdLst>
              <a:gd name="connsiteX0" fmla="*/ 0 w 4529606"/>
              <a:gd name="connsiteY0" fmla="*/ 73639 h 736387"/>
              <a:gd name="connsiteX1" fmla="*/ 21568 w 4529606"/>
              <a:gd name="connsiteY1" fmla="*/ 21568 h 736387"/>
              <a:gd name="connsiteX2" fmla="*/ 73639 w 4529606"/>
              <a:gd name="connsiteY2" fmla="*/ 0 h 736387"/>
              <a:gd name="connsiteX3" fmla="*/ 4455967 w 4529606"/>
              <a:gd name="connsiteY3" fmla="*/ 0 h 736387"/>
              <a:gd name="connsiteX4" fmla="*/ 4508038 w 4529606"/>
              <a:gd name="connsiteY4" fmla="*/ 21568 h 736387"/>
              <a:gd name="connsiteX5" fmla="*/ 4529606 w 4529606"/>
              <a:gd name="connsiteY5" fmla="*/ 73639 h 736387"/>
              <a:gd name="connsiteX6" fmla="*/ 4529606 w 4529606"/>
              <a:gd name="connsiteY6" fmla="*/ 662748 h 736387"/>
              <a:gd name="connsiteX7" fmla="*/ 4508038 w 4529606"/>
              <a:gd name="connsiteY7" fmla="*/ 714819 h 736387"/>
              <a:gd name="connsiteX8" fmla="*/ 4455967 w 4529606"/>
              <a:gd name="connsiteY8" fmla="*/ 736387 h 736387"/>
              <a:gd name="connsiteX9" fmla="*/ 73639 w 4529606"/>
              <a:gd name="connsiteY9" fmla="*/ 736387 h 736387"/>
              <a:gd name="connsiteX10" fmla="*/ 21568 w 4529606"/>
              <a:gd name="connsiteY10" fmla="*/ 714819 h 736387"/>
              <a:gd name="connsiteX11" fmla="*/ 0 w 4529606"/>
              <a:gd name="connsiteY11" fmla="*/ 662748 h 736387"/>
              <a:gd name="connsiteX12" fmla="*/ 0 w 4529606"/>
              <a:gd name="connsiteY12" fmla="*/ 73639 h 73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9606" h="736387">
                <a:moveTo>
                  <a:pt x="0" y="73639"/>
                </a:moveTo>
                <a:cubicBezTo>
                  <a:pt x="0" y="54109"/>
                  <a:pt x="7758" y="35378"/>
                  <a:pt x="21568" y="21568"/>
                </a:cubicBezTo>
                <a:cubicBezTo>
                  <a:pt x="35378" y="7758"/>
                  <a:pt x="54108" y="0"/>
                  <a:pt x="73639" y="0"/>
                </a:cubicBezTo>
                <a:lnTo>
                  <a:pt x="4455967" y="0"/>
                </a:lnTo>
                <a:cubicBezTo>
                  <a:pt x="4475497" y="0"/>
                  <a:pt x="4494228" y="7758"/>
                  <a:pt x="4508038" y="21568"/>
                </a:cubicBezTo>
                <a:cubicBezTo>
                  <a:pt x="4521848" y="35378"/>
                  <a:pt x="4529606" y="54108"/>
                  <a:pt x="4529606" y="73639"/>
                </a:cubicBezTo>
                <a:lnTo>
                  <a:pt x="4529606" y="662748"/>
                </a:lnTo>
                <a:cubicBezTo>
                  <a:pt x="4529606" y="682278"/>
                  <a:pt x="4521848" y="701009"/>
                  <a:pt x="4508038" y="714819"/>
                </a:cubicBezTo>
                <a:cubicBezTo>
                  <a:pt x="4494228" y="728629"/>
                  <a:pt x="4475498" y="736387"/>
                  <a:pt x="4455967" y="736387"/>
                </a:cubicBezTo>
                <a:lnTo>
                  <a:pt x="73639" y="736387"/>
                </a:lnTo>
                <a:cubicBezTo>
                  <a:pt x="54109" y="736387"/>
                  <a:pt x="35378" y="728629"/>
                  <a:pt x="21568" y="714819"/>
                </a:cubicBezTo>
                <a:cubicBezTo>
                  <a:pt x="7758" y="701009"/>
                  <a:pt x="0" y="682279"/>
                  <a:pt x="0" y="662748"/>
                </a:cubicBezTo>
                <a:lnTo>
                  <a:pt x="0" y="73639"/>
                </a:lnTo>
                <a:close/>
              </a:path>
            </a:pathLst>
          </a:custGeom>
          <a:ln w="57150">
            <a:solidFill>
              <a:schemeClr val="accent1"/>
            </a:solidFill>
          </a:ln>
        </p:spPr>
        <p:style>
          <a:lnRef idx="2">
            <a:schemeClr val="accent5"/>
          </a:lnRef>
          <a:fillRef idx="1">
            <a:schemeClr val="lt1"/>
          </a:fillRef>
          <a:effectRef idx="0">
            <a:schemeClr val="accent5"/>
          </a:effectRef>
          <a:fontRef idx="minor">
            <a:schemeClr val="dk1"/>
          </a:fontRef>
        </p:style>
        <p:txBody>
          <a:bodyPr lIns="143488" tIns="143488" rIns="143488" bIns="143488" spcCol="1270" anchor="ctr"/>
          <a:lstStyle/>
          <a:p>
            <a:pPr algn="ctr" defTabSz="1422400">
              <a:lnSpc>
                <a:spcPct val="90000"/>
              </a:lnSpc>
              <a:spcAft>
                <a:spcPct val="35000"/>
              </a:spcAft>
              <a:defRPr/>
            </a:pPr>
            <a:r>
              <a:rPr lang="ja-JP" altLang="en-US" sz="3200" b="1" dirty="0">
                <a:latin typeface="HG丸ｺﾞｼｯｸM-PRO" panose="020F0600000000000000" pitchFamily="50" charset="-128"/>
                <a:ea typeface="HG丸ｺﾞｼｯｸM-PRO" panose="020F0600000000000000" pitchFamily="50" charset="-128"/>
              </a:rPr>
              <a:t>ＨＩＶ</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感染</a:t>
            </a:r>
          </a:p>
        </p:txBody>
      </p:sp>
      <p:sp>
        <p:nvSpPr>
          <p:cNvPr id="8" name="フリーフォーム 7"/>
          <p:cNvSpPr/>
          <p:nvPr/>
        </p:nvSpPr>
        <p:spPr>
          <a:xfrm rot="52260">
            <a:off x="2473593" y="2595661"/>
            <a:ext cx="739775" cy="598488"/>
          </a:xfrm>
          <a:custGeom>
            <a:avLst/>
            <a:gdLst>
              <a:gd name="connsiteX0" fmla="*/ 0 w 598227"/>
              <a:gd name="connsiteY0" fmla="*/ 148160 h 740798"/>
              <a:gd name="connsiteX1" fmla="*/ 299114 w 598227"/>
              <a:gd name="connsiteY1" fmla="*/ 148160 h 740798"/>
              <a:gd name="connsiteX2" fmla="*/ 299114 w 598227"/>
              <a:gd name="connsiteY2" fmla="*/ 0 h 740798"/>
              <a:gd name="connsiteX3" fmla="*/ 598227 w 598227"/>
              <a:gd name="connsiteY3" fmla="*/ 370399 h 740798"/>
              <a:gd name="connsiteX4" fmla="*/ 299114 w 598227"/>
              <a:gd name="connsiteY4" fmla="*/ 740798 h 740798"/>
              <a:gd name="connsiteX5" fmla="*/ 299114 w 598227"/>
              <a:gd name="connsiteY5" fmla="*/ 592638 h 740798"/>
              <a:gd name="connsiteX6" fmla="*/ 0 w 598227"/>
              <a:gd name="connsiteY6" fmla="*/ 592638 h 740798"/>
              <a:gd name="connsiteX7" fmla="*/ 0 w 598227"/>
              <a:gd name="connsiteY7" fmla="*/ 148160 h 74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27" h="740798">
                <a:moveTo>
                  <a:pt x="478581" y="1"/>
                </a:moveTo>
                <a:lnTo>
                  <a:pt x="478581" y="370400"/>
                </a:lnTo>
                <a:lnTo>
                  <a:pt x="598227" y="370400"/>
                </a:lnTo>
                <a:lnTo>
                  <a:pt x="299114" y="740797"/>
                </a:lnTo>
                <a:lnTo>
                  <a:pt x="0" y="370400"/>
                </a:lnTo>
                <a:lnTo>
                  <a:pt x="119646" y="370400"/>
                </a:lnTo>
                <a:lnTo>
                  <a:pt x="119646" y="1"/>
                </a:lnTo>
                <a:lnTo>
                  <a:pt x="478581" y="1"/>
                </a:lnTo>
                <a:close/>
              </a:path>
            </a:pathLst>
          </a:custGeom>
          <a:solidFill>
            <a:schemeClr val="accent1"/>
          </a:solidFill>
          <a:ln>
            <a:solidFill>
              <a:srgbClr val="FF000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8160" tIns="-1" rIns="148160" bIns="179469" spcCol="1270" anchor="ctr"/>
          <a:lstStyle/>
          <a:p>
            <a:pPr algn="ctr" defTabSz="1333500">
              <a:lnSpc>
                <a:spcPct val="90000"/>
              </a:lnSpc>
              <a:spcAft>
                <a:spcPct val="35000"/>
              </a:spcAft>
              <a:defRPr/>
            </a:pPr>
            <a:endParaRPr lang="ja-JP" altLang="en-US" sz="3000"/>
          </a:p>
        </p:txBody>
      </p:sp>
      <p:sp>
        <p:nvSpPr>
          <p:cNvPr id="9" name="フリーフォーム 8"/>
          <p:cNvSpPr/>
          <p:nvPr/>
        </p:nvSpPr>
        <p:spPr>
          <a:xfrm>
            <a:off x="161925" y="3236719"/>
            <a:ext cx="6215353" cy="1079500"/>
          </a:xfrm>
          <a:custGeom>
            <a:avLst/>
            <a:gdLst>
              <a:gd name="connsiteX0" fmla="*/ 0 w 5472100"/>
              <a:gd name="connsiteY0" fmla="*/ 102963 h 1029628"/>
              <a:gd name="connsiteX1" fmla="*/ 30157 w 5472100"/>
              <a:gd name="connsiteY1" fmla="*/ 30157 h 1029628"/>
              <a:gd name="connsiteX2" fmla="*/ 102963 w 5472100"/>
              <a:gd name="connsiteY2" fmla="*/ 0 h 1029628"/>
              <a:gd name="connsiteX3" fmla="*/ 5369137 w 5472100"/>
              <a:gd name="connsiteY3" fmla="*/ 0 h 1029628"/>
              <a:gd name="connsiteX4" fmla="*/ 5441943 w 5472100"/>
              <a:gd name="connsiteY4" fmla="*/ 30157 h 1029628"/>
              <a:gd name="connsiteX5" fmla="*/ 5472100 w 5472100"/>
              <a:gd name="connsiteY5" fmla="*/ 102963 h 1029628"/>
              <a:gd name="connsiteX6" fmla="*/ 5472100 w 5472100"/>
              <a:gd name="connsiteY6" fmla="*/ 926665 h 1029628"/>
              <a:gd name="connsiteX7" fmla="*/ 5441943 w 5472100"/>
              <a:gd name="connsiteY7" fmla="*/ 999471 h 1029628"/>
              <a:gd name="connsiteX8" fmla="*/ 5369137 w 5472100"/>
              <a:gd name="connsiteY8" fmla="*/ 1029628 h 1029628"/>
              <a:gd name="connsiteX9" fmla="*/ 102963 w 5472100"/>
              <a:gd name="connsiteY9" fmla="*/ 1029628 h 1029628"/>
              <a:gd name="connsiteX10" fmla="*/ 30157 w 5472100"/>
              <a:gd name="connsiteY10" fmla="*/ 999471 h 1029628"/>
              <a:gd name="connsiteX11" fmla="*/ 0 w 5472100"/>
              <a:gd name="connsiteY11" fmla="*/ 926665 h 1029628"/>
              <a:gd name="connsiteX12" fmla="*/ 0 w 5472100"/>
              <a:gd name="connsiteY12" fmla="*/ 102963 h 102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72100" h="1029628">
                <a:moveTo>
                  <a:pt x="0" y="102963"/>
                </a:moveTo>
                <a:cubicBezTo>
                  <a:pt x="0" y="75656"/>
                  <a:pt x="10848" y="49466"/>
                  <a:pt x="30157" y="30157"/>
                </a:cubicBezTo>
                <a:cubicBezTo>
                  <a:pt x="49466" y="10848"/>
                  <a:pt x="75655" y="0"/>
                  <a:pt x="102963" y="0"/>
                </a:cubicBezTo>
                <a:lnTo>
                  <a:pt x="5369137" y="0"/>
                </a:lnTo>
                <a:cubicBezTo>
                  <a:pt x="5396444" y="0"/>
                  <a:pt x="5422634" y="10848"/>
                  <a:pt x="5441943" y="30157"/>
                </a:cubicBezTo>
                <a:cubicBezTo>
                  <a:pt x="5461252" y="49466"/>
                  <a:pt x="5472100" y="75655"/>
                  <a:pt x="5472100" y="102963"/>
                </a:cubicBezTo>
                <a:lnTo>
                  <a:pt x="5472100" y="926665"/>
                </a:lnTo>
                <a:cubicBezTo>
                  <a:pt x="5472100" y="953972"/>
                  <a:pt x="5461252" y="980162"/>
                  <a:pt x="5441943" y="999471"/>
                </a:cubicBezTo>
                <a:cubicBezTo>
                  <a:pt x="5422634" y="1018780"/>
                  <a:pt x="5396445" y="1029628"/>
                  <a:pt x="5369137" y="1029628"/>
                </a:cubicBezTo>
                <a:lnTo>
                  <a:pt x="102963" y="1029628"/>
                </a:lnTo>
                <a:cubicBezTo>
                  <a:pt x="75656" y="1029628"/>
                  <a:pt x="49466" y="1018780"/>
                  <a:pt x="30157" y="999471"/>
                </a:cubicBezTo>
                <a:cubicBezTo>
                  <a:pt x="10848" y="980162"/>
                  <a:pt x="0" y="953973"/>
                  <a:pt x="0" y="926665"/>
                </a:cubicBezTo>
                <a:lnTo>
                  <a:pt x="0" y="102963"/>
                </a:lnTo>
                <a:close/>
              </a:path>
            </a:pathLst>
          </a:custGeom>
          <a:ln w="57150"/>
        </p:spPr>
        <p:style>
          <a:lnRef idx="2">
            <a:schemeClr val="accent1"/>
          </a:lnRef>
          <a:fillRef idx="1">
            <a:schemeClr val="lt1"/>
          </a:fillRef>
          <a:effectRef idx="0">
            <a:schemeClr val="accent1"/>
          </a:effectRef>
          <a:fontRef idx="minor">
            <a:schemeClr val="dk1"/>
          </a:fontRef>
        </p:style>
        <p:txBody>
          <a:bodyPr lIns="152077" tIns="152077" rIns="152077" bIns="152077" spcCol="1270" anchor="ctr"/>
          <a:lstStyle/>
          <a:p>
            <a:pPr defTabSz="1422400">
              <a:lnSpc>
                <a:spcPct val="90000"/>
              </a:lnSpc>
              <a:spcAft>
                <a:spcPts val="0"/>
              </a:spcAft>
              <a:defRPr/>
            </a:pPr>
            <a:r>
              <a:rPr lang="ja-JP" altLang="en-US" sz="3200" b="1" dirty="0">
                <a:solidFill>
                  <a:srgbClr val="FF0000"/>
                </a:solidFill>
                <a:latin typeface="HG丸ｺﾞｼｯｸM-PRO" panose="020F0600000000000000" pitchFamily="50" charset="-128"/>
                <a:ea typeface="HG丸ｺﾞｼｯｸM-PRO" panose="020F0600000000000000" pitchFamily="50" charset="-128"/>
              </a:rPr>
              <a:t>           潜伏期間</a:t>
            </a:r>
            <a:endParaRPr lang="ja-JP" altLang="en-US" sz="3200" b="1" dirty="0">
              <a:solidFill>
                <a:schemeClr val="tx1"/>
              </a:solidFill>
              <a:latin typeface="HG丸ｺﾞｼｯｸM-PRO" panose="020F0600000000000000" pitchFamily="50" charset="-128"/>
              <a:ea typeface="HG丸ｺﾞｼｯｸM-PRO" panose="020F0600000000000000" pitchFamily="50" charset="-128"/>
            </a:endParaRPr>
          </a:p>
          <a:p>
            <a:pPr algn="ctr" defTabSz="1422400">
              <a:lnSpc>
                <a:spcPct val="90000"/>
              </a:lnSpc>
              <a:spcAft>
                <a:spcPts val="0"/>
              </a:spcAft>
              <a:defRPr/>
            </a:pPr>
            <a:r>
              <a:rPr lang="ja-JP" altLang="en-US" sz="3200" b="1" dirty="0">
                <a:latin typeface="HG丸ｺﾞｼｯｸM-PRO" panose="020F0600000000000000" pitchFamily="50" charset="-128"/>
                <a:ea typeface="HG丸ｺﾞｼｯｸM-PRO" panose="020F0600000000000000" pitchFamily="50" charset="-128"/>
              </a:rPr>
              <a:t>（免疫機能が破壊されていく）</a:t>
            </a:r>
          </a:p>
        </p:txBody>
      </p:sp>
      <p:sp>
        <p:nvSpPr>
          <p:cNvPr id="10" name="フリーフォーム 9"/>
          <p:cNvSpPr/>
          <p:nvPr/>
        </p:nvSpPr>
        <p:spPr>
          <a:xfrm rot="-12298">
            <a:off x="2477109" y="4423612"/>
            <a:ext cx="739775" cy="555625"/>
          </a:xfrm>
          <a:custGeom>
            <a:avLst/>
            <a:gdLst>
              <a:gd name="connsiteX0" fmla="*/ 0 w 556906"/>
              <a:gd name="connsiteY0" fmla="*/ 148160 h 740798"/>
              <a:gd name="connsiteX1" fmla="*/ 278453 w 556906"/>
              <a:gd name="connsiteY1" fmla="*/ 148160 h 740798"/>
              <a:gd name="connsiteX2" fmla="*/ 278453 w 556906"/>
              <a:gd name="connsiteY2" fmla="*/ 0 h 740798"/>
              <a:gd name="connsiteX3" fmla="*/ 556906 w 556906"/>
              <a:gd name="connsiteY3" fmla="*/ 370399 h 740798"/>
              <a:gd name="connsiteX4" fmla="*/ 278453 w 556906"/>
              <a:gd name="connsiteY4" fmla="*/ 740798 h 740798"/>
              <a:gd name="connsiteX5" fmla="*/ 278453 w 556906"/>
              <a:gd name="connsiteY5" fmla="*/ 592638 h 740798"/>
              <a:gd name="connsiteX6" fmla="*/ 0 w 556906"/>
              <a:gd name="connsiteY6" fmla="*/ 592638 h 740798"/>
              <a:gd name="connsiteX7" fmla="*/ 0 w 556906"/>
              <a:gd name="connsiteY7" fmla="*/ 148160 h 74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906" h="740798">
                <a:moveTo>
                  <a:pt x="445524" y="0"/>
                </a:moveTo>
                <a:lnTo>
                  <a:pt x="445524" y="370399"/>
                </a:lnTo>
                <a:lnTo>
                  <a:pt x="556906" y="370399"/>
                </a:lnTo>
                <a:lnTo>
                  <a:pt x="278453" y="740798"/>
                </a:lnTo>
                <a:lnTo>
                  <a:pt x="0" y="370399"/>
                </a:lnTo>
                <a:lnTo>
                  <a:pt x="111382" y="370399"/>
                </a:lnTo>
                <a:lnTo>
                  <a:pt x="111382" y="0"/>
                </a:lnTo>
                <a:lnTo>
                  <a:pt x="445524" y="0"/>
                </a:lnTo>
                <a:close/>
              </a:path>
            </a:pathLst>
          </a:custGeom>
          <a:solidFill>
            <a:schemeClr val="accent1"/>
          </a:solidFill>
          <a:ln>
            <a:solidFill>
              <a:srgbClr val="FF0000"/>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48159" tIns="0" rIns="148160" bIns="167071" spcCol="1270" anchor="ctr"/>
          <a:lstStyle/>
          <a:p>
            <a:pPr algn="ctr" defTabSz="1200150">
              <a:lnSpc>
                <a:spcPct val="90000"/>
              </a:lnSpc>
              <a:spcAft>
                <a:spcPct val="35000"/>
              </a:spcAft>
              <a:defRPr/>
            </a:pPr>
            <a:endParaRPr lang="ja-JP" altLang="en-US" sz="2700"/>
          </a:p>
        </p:txBody>
      </p:sp>
      <p:sp>
        <p:nvSpPr>
          <p:cNvPr id="11" name="フリーフォーム 10"/>
          <p:cNvSpPr/>
          <p:nvPr/>
        </p:nvSpPr>
        <p:spPr>
          <a:xfrm>
            <a:off x="161925" y="5105147"/>
            <a:ext cx="7449489" cy="1081088"/>
          </a:xfrm>
          <a:custGeom>
            <a:avLst/>
            <a:gdLst>
              <a:gd name="connsiteX0" fmla="*/ 0 w 8163208"/>
              <a:gd name="connsiteY0" fmla="*/ 104649 h 1046485"/>
              <a:gd name="connsiteX1" fmla="*/ 30651 w 8163208"/>
              <a:gd name="connsiteY1" fmla="*/ 30651 h 1046485"/>
              <a:gd name="connsiteX2" fmla="*/ 104649 w 8163208"/>
              <a:gd name="connsiteY2" fmla="*/ 0 h 1046485"/>
              <a:gd name="connsiteX3" fmla="*/ 8058559 w 8163208"/>
              <a:gd name="connsiteY3" fmla="*/ 0 h 1046485"/>
              <a:gd name="connsiteX4" fmla="*/ 8132557 w 8163208"/>
              <a:gd name="connsiteY4" fmla="*/ 30651 h 1046485"/>
              <a:gd name="connsiteX5" fmla="*/ 8163208 w 8163208"/>
              <a:gd name="connsiteY5" fmla="*/ 104649 h 1046485"/>
              <a:gd name="connsiteX6" fmla="*/ 8163208 w 8163208"/>
              <a:gd name="connsiteY6" fmla="*/ 941836 h 1046485"/>
              <a:gd name="connsiteX7" fmla="*/ 8132557 w 8163208"/>
              <a:gd name="connsiteY7" fmla="*/ 1015834 h 1046485"/>
              <a:gd name="connsiteX8" fmla="*/ 8058559 w 8163208"/>
              <a:gd name="connsiteY8" fmla="*/ 1046485 h 1046485"/>
              <a:gd name="connsiteX9" fmla="*/ 104649 w 8163208"/>
              <a:gd name="connsiteY9" fmla="*/ 1046485 h 1046485"/>
              <a:gd name="connsiteX10" fmla="*/ 30651 w 8163208"/>
              <a:gd name="connsiteY10" fmla="*/ 1015834 h 1046485"/>
              <a:gd name="connsiteX11" fmla="*/ 0 w 8163208"/>
              <a:gd name="connsiteY11" fmla="*/ 941836 h 1046485"/>
              <a:gd name="connsiteX12" fmla="*/ 0 w 8163208"/>
              <a:gd name="connsiteY12" fmla="*/ 104649 h 10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63208" h="1046485">
                <a:moveTo>
                  <a:pt x="0" y="104649"/>
                </a:moveTo>
                <a:cubicBezTo>
                  <a:pt x="0" y="76894"/>
                  <a:pt x="11026" y="50276"/>
                  <a:pt x="30651" y="30651"/>
                </a:cubicBezTo>
                <a:cubicBezTo>
                  <a:pt x="50277" y="11026"/>
                  <a:pt x="76894" y="0"/>
                  <a:pt x="104649" y="0"/>
                </a:cubicBezTo>
                <a:lnTo>
                  <a:pt x="8058559" y="0"/>
                </a:lnTo>
                <a:cubicBezTo>
                  <a:pt x="8086314" y="0"/>
                  <a:pt x="8112932" y="11026"/>
                  <a:pt x="8132557" y="30651"/>
                </a:cubicBezTo>
                <a:cubicBezTo>
                  <a:pt x="8152182" y="50277"/>
                  <a:pt x="8163208" y="76894"/>
                  <a:pt x="8163208" y="104649"/>
                </a:cubicBezTo>
                <a:lnTo>
                  <a:pt x="8163208" y="941836"/>
                </a:lnTo>
                <a:cubicBezTo>
                  <a:pt x="8163208" y="969591"/>
                  <a:pt x="8152183" y="996209"/>
                  <a:pt x="8132557" y="1015834"/>
                </a:cubicBezTo>
                <a:cubicBezTo>
                  <a:pt x="8112931" y="1035459"/>
                  <a:pt x="8086314" y="1046485"/>
                  <a:pt x="8058559" y="1046485"/>
                </a:cubicBezTo>
                <a:lnTo>
                  <a:pt x="104649" y="1046485"/>
                </a:lnTo>
                <a:cubicBezTo>
                  <a:pt x="76894" y="1046485"/>
                  <a:pt x="50276" y="1035459"/>
                  <a:pt x="30651" y="1015834"/>
                </a:cubicBezTo>
                <a:cubicBezTo>
                  <a:pt x="11026" y="996208"/>
                  <a:pt x="0" y="969591"/>
                  <a:pt x="0" y="941836"/>
                </a:cubicBezTo>
                <a:lnTo>
                  <a:pt x="0" y="104649"/>
                </a:lnTo>
                <a:close/>
              </a:path>
            </a:pathLst>
          </a:custGeom>
          <a:ln w="57150"/>
        </p:spPr>
        <p:style>
          <a:lnRef idx="2">
            <a:schemeClr val="accent2"/>
          </a:lnRef>
          <a:fillRef idx="1">
            <a:schemeClr val="lt1"/>
          </a:fillRef>
          <a:effectRef idx="0">
            <a:schemeClr val="accent2"/>
          </a:effectRef>
          <a:fontRef idx="minor">
            <a:schemeClr val="dk1"/>
          </a:fontRef>
        </p:style>
        <p:txBody>
          <a:bodyPr lIns="152571" tIns="152571" rIns="152571" bIns="152571" spcCol="1270" anchor="ctr"/>
          <a:lstStyle/>
          <a:p>
            <a:pPr defTabSz="1422400">
              <a:lnSpc>
                <a:spcPct val="90000"/>
              </a:lnSpc>
              <a:spcAft>
                <a:spcPts val="0"/>
              </a:spcAft>
              <a:defRPr/>
            </a:pPr>
            <a:r>
              <a:rPr lang="ja-JP" altLang="en-US" sz="3200" b="1" dirty="0">
                <a:latin typeface="HG丸ｺﾞｼｯｸM-PRO" panose="020F0600000000000000" pitchFamily="50" charset="-128"/>
                <a:ea typeface="HG丸ｺﾞｼｯｸM-PRO" panose="020F0600000000000000" pitchFamily="50" charset="-128"/>
              </a:rPr>
              <a:t>           エイズの</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発病</a:t>
            </a:r>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pPr defTabSz="1422400">
              <a:lnSpc>
                <a:spcPct val="90000"/>
              </a:lnSpc>
              <a:spcAft>
                <a:spcPts val="0"/>
              </a:spcAft>
              <a:defRPr/>
            </a:pPr>
            <a:r>
              <a:rPr lang="ja-JP" altLang="en-US" sz="3200" b="1" dirty="0">
                <a:latin typeface="HG丸ｺﾞｼｯｸM-PRO" panose="020F0600000000000000" pitchFamily="50" charset="-128"/>
                <a:ea typeface="HG丸ｺﾞｼｯｸM-PRO" panose="020F0600000000000000" pitchFamily="50" charset="-128"/>
              </a:rPr>
              <a:t>（普段かからない重大な病気を発病）</a:t>
            </a:r>
          </a:p>
        </p:txBody>
      </p:sp>
      <p:sp>
        <p:nvSpPr>
          <p:cNvPr id="3" name="角丸四角形吹き出し 2"/>
          <p:cNvSpPr/>
          <p:nvPr/>
        </p:nvSpPr>
        <p:spPr>
          <a:xfrm>
            <a:off x="5831222" y="1441974"/>
            <a:ext cx="3039611" cy="1390918"/>
          </a:xfrm>
          <a:prstGeom prst="wedgeRoundRectCallout">
            <a:avLst>
              <a:gd name="adj1" fmla="val -111929"/>
              <a:gd name="adj2" fmla="val 5093"/>
              <a:gd name="adj3" fmla="val 16667"/>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HG丸ｺﾞｼｯｸM-PRO" panose="020F0600000000000000" pitchFamily="50" charset="-128"/>
                <a:ea typeface="HG丸ｺﾞｼｯｸM-PRO" panose="020F0600000000000000" pitchFamily="50" charset="-128"/>
              </a:rPr>
              <a:t>主な感染経路</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　①　血液感染</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　②　母子感染</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　③　</a:t>
            </a:r>
            <a:r>
              <a:rPr lang="ja-JP" altLang="en-US" b="1" dirty="0">
                <a:solidFill>
                  <a:srgbClr val="FF0000"/>
                </a:solidFill>
                <a:latin typeface="HG丸ｺﾞｼｯｸM-PRO" panose="020F0600000000000000" pitchFamily="50" charset="-128"/>
                <a:ea typeface="HG丸ｺﾞｼｯｸM-PRO" panose="020F0600000000000000" pitchFamily="50" charset="-128"/>
              </a:rPr>
              <a:t>性行為による感染</a:t>
            </a:r>
          </a:p>
        </p:txBody>
      </p:sp>
      <p:sp>
        <p:nvSpPr>
          <p:cNvPr id="12" name="角丸四角形吹き出し 11"/>
          <p:cNvSpPr/>
          <p:nvPr/>
        </p:nvSpPr>
        <p:spPr>
          <a:xfrm>
            <a:off x="5942464" y="3099854"/>
            <a:ext cx="2928369" cy="995628"/>
          </a:xfrm>
          <a:prstGeom prst="wedgeRoundRectCallout">
            <a:avLst>
              <a:gd name="adj1" fmla="val -126335"/>
              <a:gd name="adj2" fmla="val -17129"/>
              <a:gd name="adj3" fmla="val 16667"/>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・感染してから発病まで</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lang="en-US" altLang="ja-JP" b="1" dirty="0">
                <a:solidFill>
                  <a:srgbClr val="FF0000"/>
                </a:solidFill>
                <a:latin typeface="HG丸ｺﾞｼｯｸM-PRO" panose="020F0600000000000000" pitchFamily="50" charset="-128"/>
                <a:ea typeface="HG丸ｺﾞｼｯｸM-PRO" panose="020F0600000000000000" pitchFamily="50" charset="-128"/>
              </a:rPr>
              <a:t>10</a:t>
            </a:r>
            <a:r>
              <a:rPr lang="ja-JP" altLang="en-US" b="1" dirty="0">
                <a:solidFill>
                  <a:srgbClr val="FF0000"/>
                </a:solidFill>
                <a:latin typeface="HG丸ｺﾞｼｯｸM-PRO" panose="020F0600000000000000" pitchFamily="50" charset="-128"/>
                <a:ea typeface="HG丸ｺﾞｼｯｸM-PRO" panose="020F0600000000000000" pitchFamily="50" charset="-128"/>
              </a:rPr>
              <a:t>年以上</a:t>
            </a:r>
            <a:r>
              <a:rPr lang="ja-JP" altLang="en-US" b="1" dirty="0">
                <a:solidFill>
                  <a:schemeClr val="tx1"/>
                </a:solidFill>
                <a:latin typeface="HG丸ｺﾞｼｯｸM-PRO" panose="020F0600000000000000" pitchFamily="50" charset="-128"/>
                <a:ea typeface="HG丸ｺﾞｼｯｸM-PRO" panose="020F0600000000000000" pitchFamily="50" charset="-128"/>
              </a:rPr>
              <a:t>かかること</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　もある</a:t>
            </a:r>
          </a:p>
        </p:txBody>
      </p:sp>
      <p:sp>
        <p:nvSpPr>
          <p:cNvPr id="13" name="角丸四角形吹き出し 12"/>
          <p:cNvSpPr/>
          <p:nvPr/>
        </p:nvSpPr>
        <p:spPr>
          <a:xfrm>
            <a:off x="5942464" y="4396989"/>
            <a:ext cx="2928369" cy="1167140"/>
          </a:xfrm>
          <a:prstGeom prst="wedgeRoundRectCallout">
            <a:avLst>
              <a:gd name="adj1" fmla="val -104785"/>
              <a:gd name="adj2" fmla="val 31340"/>
              <a:gd name="adj3" fmla="val 16667"/>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・免疫があれば、</a:t>
            </a:r>
            <a:r>
              <a:rPr lang="ja-JP" altLang="en-US" b="1" dirty="0" err="1">
                <a:solidFill>
                  <a:schemeClr val="tx1"/>
                </a:solidFill>
                <a:latin typeface="HG丸ｺﾞｼｯｸM-PRO" panose="020F0600000000000000" pitchFamily="50" charset="-128"/>
                <a:ea typeface="HG丸ｺﾞｼｯｸM-PRO" panose="020F0600000000000000" pitchFamily="50" charset="-128"/>
              </a:rPr>
              <a:t>か</a:t>
            </a:r>
            <a:r>
              <a:rPr lang="ja-JP" altLang="en-US" b="1" dirty="0">
                <a:solidFill>
                  <a:schemeClr val="tx1"/>
                </a:solidFill>
                <a:latin typeface="HG丸ｺﾞｼｯｸM-PRO" panose="020F0600000000000000" pitchFamily="50" charset="-128"/>
                <a:ea typeface="HG丸ｺﾞｼｯｸM-PRO" panose="020F0600000000000000" pitchFamily="50" charset="-128"/>
              </a:rPr>
              <a:t>から</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a:solidFill>
                  <a:schemeClr val="tx1"/>
                </a:solidFill>
                <a:latin typeface="HG丸ｺﾞｼｯｸM-PRO" panose="020F0600000000000000" pitchFamily="50" charset="-128"/>
                <a:ea typeface="HG丸ｺﾞｼｯｸM-PRO" panose="020F0600000000000000" pitchFamily="50" charset="-128"/>
              </a:rPr>
              <a:t>　ない重篤な病気を発症</a:t>
            </a:r>
          </a:p>
        </p:txBody>
      </p:sp>
    </p:spTree>
    <p:extLst>
      <p:ext uri="{BB962C8B-B14F-4D97-AF65-F5344CB8AC3E}">
        <p14:creationId xmlns:p14="http://schemas.microsoft.com/office/powerpoint/2010/main" val="1182490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p:nvPr/>
        </p:nvCxnSpPr>
        <p:spPr>
          <a:xfrm flipV="1">
            <a:off x="2442184" y="1952786"/>
            <a:ext cx="5833911" cy="357171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98073" y="6335485"/>
            <a:ext cx="7756072" cy="522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n w="0"/>
                <a:solidFill>
                  <a:schemeClr val="tx1"/>
                </a:solidFill>
              </a:rPr>
              <a:t>グラフは、各年で新たに報告された数。ＨＩＶ感染者を年齢別にみる</a:t>
            </a:r>
            <a:r>
              <a:rPr lang="ja-JP" altLang="en-US" sz="1400" dirty="0">
                <a:ln w="0"/>
                <a:solidFill>
                  <a:schemeClr val="tx1"/>
                </a:solidFill>
              </a:rPr>
              <a:t>と</a:t>
            </a:r>
            <a:r>
              <a:rPr lang="ja-JP" altLang="en-US" sz="1400" dirty="0" smtClean="0">
                <a:ln w="0"/>
                <a:solidFill>
                  <a:schemeClr val="tx1"/>
                </a:solidFill>
              </a:rPr>
              <a:t>、最</a:t>
            </a:r>
            <a:endParaRPr lang="en-US" altLang="ja-JP" sz="1400" dirty="0" smtClean="0">
              <a:ln w="0"/>
              <a:solidFill>
                <a:schemeClr val="tx1"/>
              </a:solidFill>
            </a:endParaRPr>
          </a:p>
          <a:p>
            <a:pPr algn="ctr"/>
            <a:r>
              <a:rPr lang="ja-JP" altLang="en-US" sz="1400" dirty="0" smtClean="0">
                <a:ln w="0"/>
                <a:solidFill>
                  <a:schemeClr val="tx1"/>
                </a:solidFill>
              </a:rPr>
              <a:t>近では</a:t>
            </a:r>
            <a:r>
              <a:rPr lang="en-US" altLang="ja-JP" sz="1400" dirty="0" smtClean="0">
                <a:ln w="0"/>
                <a:solidFill>
                  <a:schemeClr val="tx1"/>
                </a:solidFill>
              </a:rPr>
              <a:t>20</a:t>
            </a:r>
            <a:r>
              <a:rPr lang="ja-JP" altLang="en-US" sz="1400" dirty="0" smtClean="0">
                <a:ln w="0"/>
                <a:solidFill>
                  <a:schemeClr val="tx1"/>
                </a:solidFill>
              </a:rPr>
              <a:t>歳代や</a:t>
            </a:r>
            <a:r>
              <a:rPr lang="en-US" altLang="ja-JP" sz="1400" dirty="0" smtClean="0">
                <a:ln w="0"/>
                <a:solidFill>
                  <a:schemeClr val="tx1"/>
                </a:solidFill>
              </a:rPr>
              <a:t>30</a:t>
            </a:r>
            <a:r>
              <a:rPr lang="ja-JP" altLang="en-US" sz="1400" dirty="0" smtClean="0">
                <a:ln w="0"/>
                <a:solidFill>
                  <a:schemeClr val="tx1"/>
                </a:solidFill>
              </a:rPr>
              <a:t>歳代といった若年層の占める割合が高くなっている。</a:t>
            </a:r>
            <a:endParaRPr kumimoji="1" lang="ja-JP" altLang="en-US" sz="1400" dirty="0">
              <a:ln w="0"/>
              <a:solidFill>
                <a:schemeClr val="tx1"/>
              </a:solidFill>
            </a:endParaRPr>
          </a:p>
        </p:txBody>
      </p:sp>
      <p:sp>
        <p:nvSpPr>
          <p:cNvPr id="7" name="テキスト ボックス 6"/>
          <p:cNvSpPr txBox="1"/>
          <p:nvPr/>
        </p:nvSpPr>
        <p:spPr>
          <a:xfrm>
            <a:off x="-141354" y="1387928"/>
            <a:ext cx="738664" cy="5208814"/>
          </a:xfrm>
          <a:prstGeom prst="rect">
            <a:avLst/>
          </a:prstGeom>
          <a:noFill/>
        </p:spPr>
        <p:txBody>
          <a:bodyPr vert="eaVert" wrap="square" rtlCol="0">
            <a:spAutoFit/>
          </a:bodyPr>
          <a:lstStyle/>
          <a:p>
            <a:r>
              <a:rPr kumimoji="1" lang="ja-JP" altLang="en-US" dirty="0" smtClean="0"/>
              <a:t>感染者数・患者数（　人　）</a:t>
            </a:r>
            <a:endParaRPr kumimoji="1" lang="en-US" altLang="ja-JP" dirty="0" smtClean="0"/>
          </a:p>
          <a:p>
            <a:endParaRPr kumimoji="1" lang="ja-JP" altLang="en-US" dirty="0"/>
          </a:p>
        </p:txBody>
      </p:sp>
      <p:graphicFrame>
        <p:nvGraphicFramePr>
          <p:cNvPr id="9" name="グラフ 8"/>
          <p:cNvGraphicFramePr>
            <a:graphicFrameLocks/>
          </p:cNvGraphicFramePr>
          <p:nvPr>
            <p:extLst>
              <p:ext uri="{D42A27DB-BD31-4B8C-83A1-F6EECF244321}">
                <p14:modId xmlns:p14="http://schemas.microsoft.com/office/powerpoint/2010/main" val="1427161162"/>
              </p:ext>
            </p:extLst>
          </p:nvPr>
        </p:nvGraphicFramePr>
        <p:xfrm>
          <a:off x="597309" y="195943"/>
          <a:ext cx="8266471" cy="613954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4990429" y="2374490"/>
            <a:ext cx="368710" cy="32446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620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0"/>
            <a:ext cx="9144000" cy="6858000"/>
          </a:xfrm>
          <a:prstGeom prst="rect">
            <a:avLst/>
          </a:prstGeom>
        </p:spPr>
      </p:pic>
      <p:sp>
        <p:nvSpPr>
          <p:cNvPr id="3" name="フリーフォーム 2"/>
          <p:cNvSpPr/>
          <p:nvPr/>
        </p:nvSpPr>
        <p:spPr>
          <a:xfrm>
            <a:off x="753256" y="1264223"/>
            <a:ext cx="7219069" cy="4329553"/>
          </a:xfrm>
          <a:custGeom>
            <a:avLst/>
            <a:gdLst>
              <a:gd name="connsiteX0" fmla="*/ 0 w 7250806"/>
              <a:gd name="connsiteY0" fmla="*/ 4314423 h 4333233"/>
              <a:gd name="connsiteX1" fmla="*/ 1403798 w 7250806"/>
              <a:gd name="connsiteY1" fmla="*/ 4198513 h 4333233"/>
              <a:gd name="connsiteX2" fmla="*/ 2756079 w 7250806"/>
              <a:gd name="connsiteY2" fmla="*/ 3309871 h 4333233"/>
              <a:gd name="connsiteX3" fmla="*/ 3464417 w 7250806"/>
              <a:gd name="connsiteY3" fmla="*/ 3580327 h 4333233"/>
              <a:gd name="connsiteX4" fmla="*/ 4739426 w 7250806"/>
              <a:gd name="connsiteY4" fmla="*/ 1738648 h 4333233"/>
              <a:gd name="connsiteX5" fmla="*/ 5112913 w 7250806"/>
              <a:gd name="connsiteY5" fmla="*/ 1918953 h 4333233"/>
              <a:gd name="connsiteX6" fmla="*/ 5666705 w 7250806"/>
              <a:gd name="connsiteY6" fmla="*/ 1223493 h 4333233"/>
              <a:gd name="connsiteX7" fmla="*/ 6207617 w 7250806"/>
              <a:gd name="connsiteY7" fmla="*/ 1661375 h 4333233"/>
              <a:gd name="connsiteX8" fmla="*/ 7250806 w 7250806"/>
              <a:gd name="connsiteY8" fmla="*/ 0 h 433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50806" h="4333233">
                <a:moveTo>
                  <a:pt x="0" y="4314423"/>
                </a:moveTo>
                <a:cubicBezTo>
                  <a:pt x="472226" y="4340180"/>
                  <a:pt x="944452" y="4365938"/>
                  <a:pt x="1403798" y="4198513"/>
                </a:cubicBezTo>
                <a:cubicBezTo>
                  <a:pt x="1863144" y="4031088"/>
                  <a:pt x="2412643" y="3412902"/>
                  <a:pt x="2756079" y="3309871"/>
                </a:cubicBezTo>
                <a:cubicBezTo>
                  <a:pt x="3099516" y="3206840"/>
                  <a:pt x="3133859" y="3842197"/>
                  <a:pt x="3464417" y="3580327"/>
                </a:cubicBezTo>
                <a:cubicBezTo>
                  <a:pt x="3794975" y="3318457"/>
                  <a:pt x="4464677" y="2015543"/>
                  <a:pt x="4739426" y="1738648"/>
                </a:cubicBezTo>
                <a:cubicBezTo>
                  <a:pt x="5014175" y="1461753"/>
                  <a:pt x="4958366" y="2004812"/>
                  <a:pt x="5112913" y="1918953"/>
                </a:cubicBezTo>
                <a:cubicBezTo>
                  <a:pt x="5267460" y="1833094"/>
                  <a:pt x="5484254" y="1266423"/>
                  <a:pt x="5666705" y="1223493"/>
                </a:cubicBezTo>
                <a:cubicBezTo>
                  <a:pt x="5849156" y="1180563"/>
                  <a:pt x="5943600" y="1865290"/>
                  <a:pt x="6207617" y="1661375"/>
                </a:cubicBezTo>
                <a:cubicBezTo>
                  <a:pt x="6471634" y="1457460"/>
                  <a:pt x="7074795" y="279042"/>
                  <a:pt x="7250806" y="0"/>
                </a:cubicBezTo>
              </a:path>
            </a:pathLst>
          </a:custGeom>
          <a:noFill/>
          <a:ln w="5715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43188" y="1596981"/>
            <a:ext cx="5486401" cy="1384995"/>
          </a:xfrm>
          <a:prstGeom prst="rect">
            <a:avLst/>
          </a:prstGeom>
          <a:noFill/>
        </p:spPr>
        <p:txBody>
          <a:bodyPr wrap="square" rtlCol="0">
            <a:spAutoFit/>
          </a:bodyPr>
          <a:lstStyle/>
          <a:p>
            <a:r>
              <a:rPr kumimoji="1" lang="ja-JP" altLang="en-US" sz="2800" dirty="0" smtClean="0"/>
              <a:t>毎年新たな</a:t>
            </a:r>
            <a:r>
              <a:rPr lang="en-US" altLang="ja-JP" sz="2800" dirty="0">
                <a:solidFill>
                  <a:srgbClr val="0070C0"/>
                </a:solidFill>
              </a:rPr>
              <a:t>HIV</a:t>
            </a:r>
            <a:r>
              <a:rPr lang="ja-JP" altLang="en-US" sz="2800" dirty="0" smtClean="0">
                <a:solidFill>
                  <a:srgbClr val="0070C0"/>
                </a:solidFill>
              </a:rPr>
              <a:t>感染者</a:t>
            </a:r>
            <a:r>
              <a:rPr lang="ja-JP" altLang="en-US" sz="2800" dirty="0" smtClean="0"/>
              <a:t>と</a:t>
            </a:r>
            <a:r>
              <a:rPr lang="ja-JP" altLang="en-US" sz="2800" dirty="0">
                <a:solidFill>
                  <a:srgbClr val="CC0000"/>
                </a:solidFill>
              </a:rPr>
              <a:t>エイズ</a:t>
            </a:r>
            <a:r>
              <a:rPr lang="ja-JP" altLang="en-US" sz="2800" dirty="0" smtClean="0">
                <a:solidFill>
                  <a:srgbClr val="CC0000"/>
                </a:solidFill>
              </a:rPr>
              <a:t>患者</a:t>
            </a:r>
            <a:r>
              <a:rPr lang="ja-JP" altLang="en-US" sz="2800" dirty="0" smtClean="0"/>
              <a:t>の登録があり、</a:t>
            </a:r>
            <a:endParaRPr lang="en-US" altLang="ja-JP" sz="2800" dirty="0" smtClean="0"/>
          </a:p>
          <a:p>
            <a:r>
              <a:rPr lang="ja-JP" altLang="en-US" sz="2800" dirty="0" smtClean="0"/>
              <a:t>その数は年々増加している</a:t>
            </a:r>
            <a:endParaRPr kumimoji="1" lang="ja-JP" altLang="en-US" sz="2800" dirty="0"/>
          </a:p>
        </p:txBody>
      </p:sp>
    </p:spTree>
    <p:extLst>
      <p:ext uri="{BB962C8B-B14F-4D97-AF65-F5344CB8AC3E}">
        <p14:creationId xmlns:p14="http://schemas.microsoft.com/office/powerpoint/2010/main" val="40759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 y="0"/>
            <a:ext cx="9144000" cy="7004957"/>
          </a:xfrm>
          <a:prstGeom prst="rect">
            <a:avLst/>
          </a:prstGeom>
        </p:spPr>
      </p:pic>
      <p:sp>
        <p:nvSpPr>
          <p:cNvPr id="10" name="フリーフォーム 9"/>
          <p:cNvSpPr/>
          <p:nvPr/>
        </p:nvSpPr>
        <p:spPr>
          <a:xfrm>
            <a:off x="788832" y="1122477"/>
            <a:ext cx="7566338" cy="4760002"/>
          </a:xfrm>
          <a:custGeom>
            <a:avLst/>
            <a:gdLst>
              <a:gd name="connsiteX0" fmla="*/ 0 w 7225048"/>
              <a:gd name="connsiteY0" fmla="*/ 3966693 h 4019697"/>
              <a:gd name="connsiteX1" fmla="*/ 2228045 w 7225048"/>
              <a:gd name="connsiteY1" fmla="*/ 3837904 h 4019697"/>
              <a:gd name="connsiteX2" fmla="*/ 4958366 w 7225048"/>
              <a:gd name="connsiteY2" fmla="*/ 2472743 h 4019697"/>
              <a:gd name="connsiteX3" fmla="*/ 7225048 w 7225048"/>
              <a:gd name="connsiteY3" fmla="*/ 0 h 4019697"/>
            </a:gdLst>
            <a:ahLst/>
            <a:cxnLst>
              <a:cxn ang="0">
                <a:pos x="connsiteX0" y="connsiteY0"/>
              </a:cxn>
              <a:cxn ang="0">
                <a:pos x="connsiteX1" y="connsiteY1"/>
              </a:cxn>
              <a:cxn ang="0">
                <a:pos x="connsiteX2" y="connsiteY2"/>
              </a:cxn>
              <a:cxn ang="0">
                <a:pos x="connsiteX3" y="connsiteY3"/>
              </a:cxn>
            </a:cxnLst>
            <a:rect l="l" t="t" r="r" b="b"/>
            <a:pathLst>
              <a:path w="7225048" h="4019697">
                <a:moveTo>
                  <a:pt x="0" y="3966693"/>
                </a:moveTo>
                <a:cubicBezTo>
                  <a:pt x="700825" y="4026794"/>
                  <a:pt x="1401651" y="4086896"/>
                  <a:pt x="2228045" y="3837904"/>
                </a:cubicBezTo>
                <a:cubicBezTo>
                  <a:pt x="3054439" y="3588912"/>
                  <a:pt x="4125532" y="3112394"/>
                  <a:pt x="4958366" y="2472743"/>
                </a:cubicBezTo>
                <a:cubicBezTo>
                  <a:pt x="5791200" y="1833092"/>
                  <a:pt x="6922395" y="407831"/>
                  <a:pt x="7225048" y="0"/>
                </a:cubicBezTo>
              </a:path>
            </a:pathLst>
          </a:cu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1360561" y="2265992"/>
            <a:ext cx="5061397" cy="954107"/>
          </a:xfrm>
          <a:prstGeom prst="rect">
            <a:avLst/>
          </a:prstGeom>
          <a:noFill/>
        </p:spPr>
        <p:txBody>
          <a:bodyPr wrap="square" rtlCol="0">
            <a:spAutoFit/>
          </a:bodyPr>
          <a:lstStyle/>
          <a:p>
            <a:r>
              <a:rPr kumimoji="1" lang="en-US" altLang="ja-JP" sz="2800" dirty="0" smtClean="0">
                <a:solidFill>
                  <a:srgbClr val="0070C0"/>
                </a:solidFill>
              </a:rPr>
              <a:t>HIV</a:t>
            </a:r>
            <a:r>
              <a:rPr kumimoji="1" lang="ja-JP" altLang="en-US" sz="2800" dirty="0" smtClean="0">
                <a:solidFill>
                  <a:srgbClr val="0070C0"/>
                </a:solidFill>
              </a:rPr>
              <a:t>感染者</a:t>
            </a:r>
            <a:r>
              <a:rPr kumimoji="1" lang="ja-JP" altLang="en-US" sz="2800" dirty="0" smtClean="0"/>
              <a:t>も、</a:t>
            </a:r>
            <a:r>
              <a:rPr kumimoji="1" lang="ja-JP" altLang="en-US" sz="2800" dirty="0" smtClean="0">
                <a:solidFill>
                  <a:srgbClr val="CC0000"/>
                </a:solidFill>
              </a:rPr>
              <a:t>エイズ患者</a:t>
            </a:r>
            <a:r>
              <a:rPr kumimoji="1" lang="ja-JP" altLang="en-US" sz="2800" dirty="0" smtClean="0"/>
              <a:t>も</a:t>
            </a:r>
            <a:endParaRPr kumimoji="1" lang="en-US" altLang="ja-JP" sz="2800" dirty="0" smtClean="0"/>
          </a:p>
          <a:p>
            <a:r>
              <a:rPr kumimoji="1" lang="ja-JP" altLang="en-US" sz="2800" dirty="0" smtClean="0"/>
              <a:t>増加している</a:t>
            </a:r>
            <a:endParaRPr kumimoji="1" lang="ja-JP" altLang="en-US" sz="2800" dirty="0"/>
          </a:p>
        </p:txBody>
      </p:sp>
    </p:spTree>
    <p:extLst>
      <p:ext uri="{BB962C8B-B14F-4D97-AF65-F5344CB8AC3E}">
        <p14:creationId xmlns:p14="http://schemas.microsoft.com/office/powerpoint/2010/main" val="35113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3520</TotalTime>
  <Words>1481</Words>
  <Application>Microsoft Office PowerPoint</Application>
  <PresentationFormat>画面に合わせる (4:3)</PresentationFormat>
  <Paragraphs>132</Paragraphs>
  <Slides>8</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HGP創英角ｺﾞｼｯｸUB</vt:lpstr>
      <vt:lpstr>HG丸ｺﾞｼｯｸM-PRO</vt:lpstr>
      <vt:lpstr>ＭＳ Ｐゴシック</vt:lpstr>
      <vt:lpstr>ＭＳ ゴシック</vt:lpstr>
      <vt:lpstr>Arial</vt:lpstr>
      <vt:lpstr>Calibri</vt:lpstr>
      <vt:lpstr>Calibri Light</vt:lpstr>
      <vt:lpstr>Office テーマ</vt:lpstr>
      <vt:lpstr>PowerPoint プレゼンテーション</vt:lpstr>
      <vt:lpstr>エイズについて</vt:lpstr>
      <vt:lpstr>PowerPoint プレゼンテーション</vt:lpstr>
      <vt:lpstr>PowerPoint プレゼンテーション</vt:lpstr>
      <vt:lpstr> HIV感染から発病まで</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北海道</dc:creator>
  <cp:lastModifiedBy>押切風花</cp:lastModifiedBy>
  <cp:revision>206</cp:revision>
  <cp:lastPrinted>2021-03-21T04:37:28Z</cp:lastPrinted>
  <dcterms:created xsi:type="dcterms:W3CDTF">2017-10-04T04:34:01Z</dcterms:created>
  <dcterms:modified xsi:type="dcterms:W3CDTF">2024-02-21T02:48:37Z</dcterms:modified>
</cp:coreProperties>
</file>