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handoutMasterIdLst>
    <p:handoutMasterId r:id="rId9"/>
  </p:handoutMasterIdLst>
  <p:sldIdLst>
    <p:sldId id="265" r:id="rId2"/>
    <p:sldId id="294" r:id="rId3"/>
    <p:sldId id="267" r:id="rId4"/>
    <p:sldId id="293" r:id="rId5"/>
    <p:sldId id="275" r:id="rId6"/>
    <p:sldId id="280" r:id="rId7"/>
  </p:sldIdLst>
  <p:sldSz cx="9144000" cy="6858000" type="screen4x3"/>
  <p:notesSz cx="9934575" cy="6802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9770" autoAdjust="0"/>
  </p:normalViewPr>
  <p:slideViewPr>
    <p:cSldViewPr snapToGrid="0">
      <p:cViewPr varScale="1">
        <p:scale>
          <a:sx n="56" d="100"/>
          <a:sy n="56" d="100"/>
        </p:scale>
        <p:origin x="3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7295" y="1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93EDD020-BA2F-4001-8843-DB3E7503AD1D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1136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6A39B3E4-D6B8-4C8E-AFB7-A6F2EB7AB6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413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7295" y="1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588A5E91-4E36-42A6-ABBB-27265BC03767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50900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458" y="3273674"/>
            <a:ext cx="7947659" cy="2678460"/>
          </a:xfrm>
          <a:prstGeom prst="rect">
            <a:avLst/>
          </a:prstGeom>
        </p:spPr>
        <p:txBody>
          <a:bodyPr vert="horz" lIns="91385" tIns="45693" rIns="91385" bIns="456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1136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7295" y="6461136"/>
            <a:ext cx="4304982" cy="341303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34C5C73F-FAB9-4E90-B433-70CDE32A762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58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◯　全国的に学ぶ性感染症・エイズを十勝の現状を知りながら身近な問題として学ぶ（導入）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先に授業を行っている感染症のひとつとして、性感染症がある。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他の感染症よりも性に関わるので、恥ずかしいという感情があり検査や治療はためらいがちに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また、一般の感染症と違い自分は感染しないと思っている人もいるかも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今そういう心配がないと考えている人も、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この先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年、もっと先の自分を含めて聞いてもらえるとよい。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教科書では、全国の話しだが、今日は十勝の話をします。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8536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◯　本時</a:t>
            </a:r>
            <a:r>
              <a:rPr kumimoji="1" lang="ja-JP" altLang="en-US" dirty="0"/>
              <a:t>の</a:t>
            </a:r>
            <a:r>
              <a:rPr kumimoji="1" lang="ja-JP" altLang="en-US" dirty="0" smtClean="0"/>
              <a:t>内容を伝える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/>
              <a:t>１　</a:t>
            </a:r>
            <a:r>
              <a:rPr kumimoji="1" lang="ja-JP" altLang="en-US" dirty="0" smtClean="0"/>
              <a:t>性感</a:t>
            </a:r>
            <a:r>
              <a:rPr kumimoji="1" lang="ja-JP" altLang="en-US" dirty="0"/>
              <a:t>染症とエイズについて再度</a:t>
            </a:r>
            <a:r>
              <a:rPr kumimoji="1" lang="ja-JP" altLang="en-US" dirty="0" smtClean="0"/>
              <a:t>確認。</a:t>
            </a:r>
            <a:endParaRPr kumimoji="1" lang="en-US" altLang="ja-JP" dirty="0"/>
          </a:p>
          <a:p>
            <a:r>
              <a:rPr kumimoji="1" lang="ja-JP" altLang="en-US" dirty="0"/>
              <a:t>　　　帯広保健所長と専門の医師から</a:t>
            </a:r>
            <a:r>
              <a:rPr kumimoji="1" lang="ja-JP" altLang="en-US" dirty="0" smtClean="0"/>
              <a:t>病気について説明を受けながら確認していく。</a:t>
            </a:r>
            <a:endParaRPr kumimoji="1" lang="en-US" altLang="ja-JP" dirty="0"/>
          </a:p>
          <a:p>
            <a:r>
              <a:rPr kumimoji="1" lang="ja-JP" altLang="en-US" dirty="0"/>
              <a:t>２　</a:t>
            </a:r>
            <a:r>
              <a:rPr kumimoji="1" lang="ja-JP" altLang="en-US" dirty="0" smtClean="0"/>
              <a:t>実は、この性感染症は十勝の「特に若い君たちの年代の健康問題として深刻な状況」にある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帯広保健所長や専門医</a:t>
            </a:r>
            <a:r>
              <a:rPr kumimoji="1" lang="ja-JP" altLang="en-US" dirty="0"/>
              <a:t>から十勝管内の状況について説明があったことについて皆さんで</a:t>
            </a:r>
            <a:r>
              <a:rPr kumimoji="1" lang="ja-JP" altLang="en-US" dirty="0" smtClean="0"/>
              <a:t>考えたい。</a:t>
            </a:r>
            <a:endParaRPr kumimoji="1" lang="en-US" altLang="ja-JP" dirty="0"/>
          </a:p>
          <a:p>
            <a:r>
              <a:rPr kumimoji="1" lang="ja-JP" altLang="en-US" dirty="0"/>
              <a:t>３　</a:t>
            </a:r>
            <a:r>
              <a:rPr kumimoji="1" lang="ja-JP" altLang="en-US" dirty="0" smtClean="0"/>
              <a:t>踏まえて、私たちは性感</a:t>
            </a:r>
            <a:r>
              <a:rPr kumimoji="1" lang="ja-JP" altLang="en-US" dirty="0"/>
              <a:t>染症やエイズに感染しないために、また感染したらどうするか</a:t>
            </a:r>
            <a:r>
              <a:rPr kumimoji="1" lang="ja-JP" altLang="en-US" dirty="0" smtClean="0"/>
              <a:t>を理解する。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60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◯　性感染症について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帯広保健所長の話をきいてみよう。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299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再生時間：２分３２秒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5C73F-FAB9-4E90-B433-70CDE32A762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38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sz="1000" dirty="0"/>
              <a:t>【</a:t>
            </a:r>
            <a:r>
              <a:rPr lang="ja-JP" altLang="en-US" sz="1000" dirty="0"/>
              <a:t>ポイント</a:t>
            </a:r>
            <a:r>
              <a:rPr lang="en-US" altLang="ja-JP" sz="1000" dirty="0"/>
              <a:t>】</a:t>
            </a:r>
          </a:p>
          <a:p>
            <a:r>
              <a:rPr lang="ja-JP" altLang="en-US" sz="1000" dirty="0"/>
              <a:t>◯　教科書</a:t>
            </a:r>
            <a:r>
              <a:rPr lang="en-US" altLang="ja-JP" sz="1000" dirty="0" smtClean="0"/>
              <a:t>P48</a:t>
            </a:r>
            <a:r>
              <a:rPr lang="ja-JP" altLang="en-US" sz="1000" dirty="0"/>
              <a:t>　</a:t>
            </a:r>
            <a:r>
              <a:rPr lang="ja-JP" altLang="en-US" sz="1000" dirty="0" smtClean="0"/>
              <a:t>左下資料の</a:t>
            </a:r>
            <a:r>
              <a:rPr lang="ja-JP" altLang="en-US" sz="1000" dirty="0"/>
              <a:t>確認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（軽くさわる程度にし、教科書見ておくようにでも良いこととして可）</a:t>
            </a:r>
            <a:endParaRPr lang="en-US" altLang="ja-JP" sz="1000" dirty="0"/>
          </a:p>
          <a:p>
            <a:pPr>
              <a:defRPr/>
            </a:pP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この中で、全国的に多いのが、性器クラミジア感染症です。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エイズについては、後で詳しく話します。</a:t>
            </a:r>
            <a:endParaRPr lang="en-US" altLang="ja-JP" sz="1000" dirty="0"/>
          </a:p>
          <a:p>
            <a:pPr>
              <a:defRPr/>
            </a:pP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　</a:t>
            </a:r>
            <a:r>
              <a:rPr lang="en-US" altLang="ja-JP" sz="1000" dirty="0"/>
              <a:t>【</a:t>
            </a:r>
            <a:r>
              <a:rPr lang="ja-JP" altLang="en-US" sz="1000" dirty="0"/>
              <a:t>性器クラミジア感染症</a:t>
            </a:r>
            <a:r>
              <a:rPr lang="en-US" altLang="ja-JP" sz="1000" dirty="0"/>
              <a:t>】</a:t>
            </a:r>
          </a:p>
          <a:p>
            <a:pPr>
              <a:defRPr/>
            </a:pPr>
            <a:r>
              <a:rPr lang="ja-JP" altLang="en-US" sz="1000" dirty="0"/>
              <a:t>　性器クラミジア感染症は，とくに</a:t>
            </a:r>
            <a:r>
              <a:rPr lang="en-US" altLang="ja-JP" sz="1000" dirty="0"/>
              <a:t>20</a:t>
            </a:r>
            <a:r>
              <a:rPr lang="ja-JP" altLang="en-US" sz="1000" dirty="0"/>
              <a:t>歳代の女性の感染者が多い傾向にあります。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　症状について，男性では尿道が炎症し，排尿時に痛みがあったりするなどの症状があります。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　が，女性では自覚症状がない場合が多いため，感染に気づかずに男性のパートナーに感染を広げることがあるので注意が必要。また，放置しておくと不妊の原因にもなります。</a:t>
            </a:r>
            <a:endParaRPr lang="en-US" altLang="ja-JP" sz="1000" dirty="0"/>
          </a:p>
          <a:p>
            <a:pPr>
              <a:defRPr/>
            </a:pP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　</a:t>
            </a:r>
            <a:r>
              <a:rPr lang="en-US" altLang="ja-JP" sz="1000" dirty="0"/>
              <a:t>【</a:t>
            </a:r>
            <a:r>
              <a:rPr lang="ja-JP" altLang="en-US" sz="1000" dirty="0"/>
              <a:t>淋菌感染症</a:t>
            </a:r>
            <a:r>
              <a:rPr lang="en-US" altLang="ja-JP" sz="1000" dirty="0"/>
              <a:t>】</a:t>
            </a:r>
          </a:p>
          <a:p>
            <a:pPr>
              <a:defRPr/>
            </a:pPr>
            <a:r>
              <a:rPr lang="ja-JP" altLang="en-US" sz="1000" dirty="0"/>
              <a:t>　病原体は淋菌。男性では尿道から膿が出たり，排尿時に痛みがあります。女性では，症状がないことが多いようです。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　治療には，抗生物質が使用されます。　淋菌感染症は，何度も再感染することがあります。</a:t>
            </a:r>
            <a:endParaRPr lang="en-US" altLang="ja-JP" sz="1000" dirty="0"/>
          </a:p>
          <a:p>
            <a:pPr>
              <a:defRPr/>
            </a:pP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　</a:t>
            </a:r>
            <a:r>
              <a:rPr lang="en-US" altLang="ja-JP" sz="1000" dirty="0"/>
              <a:t>【</a:t>
            </a:r>
            <a:r>
              <a:rPr lang="ja-JP" altLang="en-US" sz="1000" dirty="0"/>
              <a:t>性器ヘルペスウイルス</a:t>
            </a:r>
            <a:r>
              <a:rPr lang="en-US" altLang="ja-JP" sz="1000" dirty="0"/>
              <a:t>】</a:t>
            </a:r>
          </a:p>
          <a:p>
            <a:pPr>
              <a:defRPr/>
            </a:pPr>
            <a:r>
              <a:rPr lang="ja-JP" altLang="en-US" sz="1000" dirty="0"/>
              <a:t>　病原体は単純ヘルペスウイルスです。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　性器に痛みをともなう水ほうができます。それが破れると，びらん（ただれ）や潰瘍ができます。</a:t>
            </a: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　ただ，感染していても発症せず，このような症状がないままウイルスを排出している場合が多く，本人も病気に気づかずに，相手に感染を広げてしまうということが起こります。また，治療において，抗生物質で治療することはできますが，体のなかからウイルスを完全になくすことはできず，再発を繰り返すことがあります。</a:t>
            </a:r>
            <a:endParaRPr lang="en-US" altLang="ja-JP" sz="1000" dirty="0"/>
          </a:p>
          <a:p>
            <a:pPr>
              <a:defRPr/>
            </a:pPr>
            <a:endParaRPr lang="en-US" altLang="ja-JP" sz="1000" dirty="0"/>
          </a:p>
          <a:p>
            <a:pPr>
              <a:defRPr/>
            </a:pPr>
            <a:r>
              <a:rPr lang="ja-JP" altLang="en-US" sz="1000" dirty="0"/>
              <a:t>　</a:t>
            </a:r>
            <a:r>
              <a:rPr lang="en-US" altLang="ja-JP" sz="1000" dirty="0"/>
              <a:t>【</a:t>
            </a:r>
            <a:r>
              <a:rPr lang="ja-JP" altLang="en-US" sz="1000" dirty="0"/>
              <a:t>エイズ</a:t>
            </a:r>
            <a:r>
              <a:rPr lang="en-US" altLang="ja-JP" sz="1000" dirty="0"/>
              <a:t>】</a:t>
            </a:r>
          </a:p>
          <a:p>
            <a:pPr>
              <a:defRPr/>
            </a:pPr>
            <a:r>
              <a:rPr lang="ja-JP" altLang="en-US" sz="1000" dirty="0"/>
              <a:t>　エイズも性行為で感染する性感染症です。</a:t>
            </a:r>
            <a:endParaRPr lang="en-US" altLang="ja-JP" sz="1000" dirty="0"/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1pPr>
            <a:lvl2pPr marL="742504" indent="-285579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2pPr>
            <a:lvl3pPr marL="1142314" indent="-2284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3pPr>
            <a:lvl4pPr marL="1599240" indent="-2284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4pPr>
            <a:lvl5pPr marL="2056166" indent="-228463" eaLnBrk="0" hangingPunct="0">
              <a:spcBef>
                <a:spcPct val="30000"/>
              </a:spcBef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5pPr>
            <a:lvl6pPr marL="2513091" indent="-2284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6pPr>
            <a:lvl7pPr marL="2970017" indent="-2284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7pPr>
            <a:lvl8pPr marL="3426943" indent="-2284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8pPr>
            <a:lvl9pPr marL="3883868" indent="-228463" eaLnBrk="0" fontAlgn="base" hangingPunct="0">
              <a:spcBef>
                <a:spcPct val="3000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9B0FD2D-EB5F-4369-A5CA-0271D7BDDD9F}" type="slidenum">
              <a:rPr lang="ja-JP" altLang="en-US" sz="1200">
                <a:latin typeface="Calibri" panose="020F0502020204030204" pitchFamily="34" charset="0"/>
                <a:ea typeface="ＭＳ Ｐゴシック" panose="020B0600070205080204" pitchFamily="50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ja-JP" altLang="en-US" sz="1200"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726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851">
              <a:defRPr/>
            </a:pPr>
            <a:r>
              <a:rPr kumimoji="1" lang="ja-JP" altLang="en-US" dirty="0" smtClean="0"/>
              <a:t>　保健所長の映像内のグラフ</a:t>
            </a:r>
            <a:endParaRPr kumimoji="1" lang="en-US" altLang="ja-JP" dirty="0" smtClean="0"/>
          </a:p>
          <a:p>
            <a:r>
              <a:rPr kumimoji="1" lang="en-US" altLang="ja-JP" dirty="0" smtClean="0"/>
              <a:t>【</a:t>
            </a:r>
            <a:r>
              <a:rPr kumimoji="1" lang="ja-JP" altLang="en-US" dirty="0" smtClean="0"/>
              <a:t>ポイント</a:t>
            </a:r>
            <a:r>
              <a:rPr kumimoji="1" lang="en-US" altLang="ja-JP" dirty="0" smtClean="0"/>
              <a:t>】</a:t>
            </a:r>
          </a:p>
          <a:p>
            <a:r>
              <a:rPr kumimoji="1" lang="ja-JP" altLang="en-US" dirty="0" smtClean="0"/>
              <a:t>◯　「十勝では全国よりも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代が占める割合が高い問題が続き、深刻な状況にある」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この主な性感染症を含む性感染症全体について、全国的に若者の罹患者が多いのが日本の問題になってるが、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十勝はいつも、その問題になっている全国の状況より更に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代の罹患者が多いことが問題になっています。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保健所長の講義のデータをもう一度見てみましょう。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高い年は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代の占める割合が他の年代の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倍にもなっています。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862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44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03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85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06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63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39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55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80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871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6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50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F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DD177-A9AF-49A7-AEDA-B8A3C8901CA0}" type="datetimeFigureOut">
              <a:rPr kumimoji="1" lang="ja-JP" altLang="en-US" smtClean="0"/>
              <a:t>2024/2/21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AD818-B84C-422E-A915-BDAC9A15E7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71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556592" y="243003"/>
            <a:ext cx="8030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b="1" dirty="0">
                <a:ln w="381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性感染症･エイズの現状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500557" y="1661846"/>
            <a:ext cx="738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～十勝管内の状況と予防策について考える～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93173" y="6135968"/>
            <a:ext cx="58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i="1" dirty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十勝思春期保健地域教育</a:t>
            </a:r>
            <a:r>
              <a:rPr kumimoji="1" lang="ja-JP" altLang="en-US" sz="2800" b="1" i="1" dirty="0" smtClean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プログラム</a:t>
            </a:r>
            <a:endParaRPr kumimoji="1" lang="ja-JP" altLang="en-US" sz="2800" b="1" i="1" dirty="0">
              <a:ln w="25400">
                <a:solidFill>
                  <a:schemeClr val="tx1"/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05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63" y="0"/>
            <a:ext cx="9227363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67048" y="837804"/>
            <a:ext cx="87769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本時の内容</a:t>
            </a:r>
            <a:endParaRPr kumimoji="1" lang="en-US" altLang="ja-JP" sz="54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</a:t>
            </a:r>
            <a:r>
              <a:rPr kumimoji="1" lang="ja-JP" altLang="en-US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性感染症とエイズについて</a:t>
            </a:r>
            <a:endParaRPr kumimoji="1" lang="en-US" altLang="ja-JP" sz="44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44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</a:t>
            </a:r>
            <a:r>
              <a:rPr kumimoji="1" lang="ja-JP" altLang="en-US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十勝管内の状況について</a:t>
            </a:r>
            <a:endParaRPr kumimoji="1" lang="en-US" altLang="ja-JP" sz="44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44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</a:t>
            </a:r>
            <a:r>
              <a:rPr kumimoji="1" lang="ja-JP" altLang="en-US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感染しないために、</a:t>
            </a:r>
            <a:r>
              <a:rPr kumimoji="1" lang="ja-JP" altLang="en-US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感染した時、</a:t>
            </a:r>
            <a:endParaRPr kumimoji="1" lang="en-US" altLang="ja-JP" sz="4400" b="1" dirty="0">
              <a:ln w="28575"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4400" b="1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どうすればよいか</a:t>
            </a:r>
            <a:r>
              <a:rPr kumimoji="1" lang="ja-JP" altLang="en-US" dirty="0">
                <a:ln w="285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</a:p>
        </p:txBody>
      </p:sp>
    </p:spTree>
    <p:extLst>
      <p:ext uri="{BB962C8B-B14F-4D97-AF65-F5344CB8AC3E}">
        <p14:creationId xmlns:p14="http://schemas.microsoft.com/office/powerpoint/2010/main" val="272939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865414"/>
            <a:ext cx="523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性</a:t>
            </a:r>
            <a:r>
              <a:rPr lang="ja-JP" altLang="en-US" sz="4800" b="1" dirty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感染症</a:t>
            </a:r>
            <a:r>
              <a:rPr lang="ja-JP" altLang="en-US" sz="4800" b="1" dirty="0" smtClean="0">
                <a:ln w="2540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について</a:t>
            </a:r>
            <a:endParaRPr lang="en-US" altLang="ja-JP" sz="4800" b="1" dirty="0">
              <a:ln w="2540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4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7" y="1311000"/>
            <a:ext cx="8802316" cy="540510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53057" y="110671"/>
            <a:ext cx="645586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　保健所長による動画（</a:t>
            </a:r>
            <a:r>
              <a:rPr kumimoji="1" lang="en-US" altLang="ja-JP" sz="2200" dirty="0" smtClean="0"/>
              <a:t>2</a:t>
            </a:r>
            <a:r>
              <a:rPr kumimoji="1" lang="ja-JP" altLang="en-US" sz="2200" dirty="0" smtClean="0"/>
              <a:t>分</a:t>
            </a:r>
            <a:r>
              <a:rPr kumimoji="1" lang="en-US" altLang="ja-JP" sz="2200" dirty="0" smtClean="0"/>
              <a:t>32</a:t>
            </a:r>
            <a:r>
              <a:rPr kumimoji="1" lang="ja-JP" altLang="en-US" sz="2200" dirty="0" smtClean="0"/>
              <a:t>秒）</a:t>
            </a:r>
            <a:endParaRPr kumimoji="1" lang="en-US" altLang="ja-JP" sz="2200" dirty="0" smtClean="0"/>
          </a:p>
          <a:p>
            <a:r>
              <a:rPr lang="ja-JP" altLang="en-US" sz="2200" dirty="0" smtClean="0"/>
              <a:t>　内容　学びの導入部分</a:t>
            </a:r>
            <a:endParaRPr lang="en-US" altLang="ja-JP" sz="2200" dirty="0"/>
          </a:p>
          <a:p>
            <a:r>
              <a:rPr kumimoji="1" lang="ja-JP" altLang="en-US" sz="2200" dirty="0" smtClean="0"/>
              <a:t>　本スライドでは最初の画像のみです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3702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15258" y="961356"/>
            <a:ext cx="8671034" cy="5749159"/>
            <a:chOff x="262759" y="735724"/>
            <a:chExt cx="8671034" cy="5749159"/>
          </a:xfrm>
        </p:grpSpPr>
        <p:sp>
          <p:nvSpPr>
            <p:cNvPr id="4" name="正方形/長方形 3"/>
            <p:cNvSpPr/>
            <p:nvPr/>
          </p:nvSpPr>
          <p:spPr>
            <a:xfrm>
              <a:off x="262759" y="735724"/>
              <a:ext cx="8671034" cy="57491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2759" y="735724"/>
              <a:ext cx="8671034" cy="5749159"/>
            </a:xfrm>
            <a:prstGeom prst="rect">
              <a:avLst/>
            </a:prstGeom>
          </p:spPr>
        </p:pic>
      </p:grp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65760" y="152272"/>
            <a:ext cx="8778240" cy="8964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主な性感染症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50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2880" y="365127"/>
            <a:ext cx="8778240" cy="8964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性感染症全数</a:t>
            </a:r>
            <a:r>
              <a:rPr lang="ja-JP" altLang="en-US" dirty="0"/>
              <a:t>に占める</a:t>
            </a:r>
            <a:r>
              <a:rPr lang="en-US" altLang="ja-JP" dirty="0">
                <a:latin typeface="+mn-ea"/>
                <a:ea typeface="+mn-ea"/>
              </a:rPr>
              <a:t>10</a:t>
            </a:r>
            <a:r>
              <a:rPr lang="ja-JP" altLang="en-US" dirty="0"/>
              <a:t>代の割合（</a:t>
            </a:r>
            <a:r>
              <a:rPr lang="ja-JP" altLang="en-US" dirty="0" smtClean="0"/>
              <a:t>％</a:t>
            </a:r>
            <a:r>
              <a:rPr lang="ja-JP" altLang="ja-JP" dirty="0" smtClean="0"/>
              <a:t>）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19887" y="524038"/>
            <a:ext cx="13135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 smtClean="0"/>
              <a:t>更新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" y="1310990"/>
            <a:ext cx="8937511" cy="530398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6425268" y="1420501"/>
            <a:ext cx="238923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十勝は常に全国と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比較して割合が高い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518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3432</TotalTime>
  <Words>880</Words>
  <Application>Microsoft Office PowerPoint</Application>
  <PresentationFormat>画面に合わせる (4:3)</PresentationFormat>
  <Paragraphs>78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HGP創英角ｺﾞｼｯｸUB</vt:lpstr>
      <vt:lpstr>HG丸ｺﾞｼｯｸM-PRO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主な性感染症</vt:lpstr>
      <vt:lpstr>性感染症全数に占める10代の割合（％）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北海道</dc:creator>
  <cp:lastModifiedBy>押切風花</cp:lastModifiedBy>
  <cp:revision>208</cp:revision>
  <cp:lastPrinted>2021-03-21T04:37:28Z</cp:lastPrinted>
  <dcterms:created xsi:type="dcterms:W3CDTF">2017-10-04T04:34:01Z</dcterms:created>
  <dcterms:modified xsi:type="dcterms:W3CDTF">2024-02-21T02:35:34Z</dcterms:modified>
</cp:coreProperties>
</file>