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672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80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90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5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2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80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35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31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86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3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64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61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168F0-98C2-45D1-83AA-536B69511F7F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1630-07B3-408F-A925-8A2A6CDDAA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30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図 54">
            <a:extLst>
              <a:ext uri="{FF2B5EF4-FFF2-40B4-BE49-F238E27FC236}">
                <a16:creationId xmlns:a16="http://schemas.microsoft.com/office/drawing/2014/main" id="{4F4EE09A-6809-4040-9F0B-82F62C0699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051" y="2560118"/>
            <a:ext cx="1841936" cy="1382468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E4D6B0-D2BA-495D-8D65-B9738E7F555C}"/>
              </a:ext>
            </a:extLst>
          </p:cNvPr>
          <p:cNvSpPr/>
          <p:nvPr/>
        </p:nvSpPr>
        <p:spPr>
          <a:xfrm>
            <a:off x="0" y="0"/>
            <a:ext cx="9144000" cy="4674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帯広畜産大学と十勝総合振興局との包括連携協定の概要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ADD65664-ECEA-4F96-9DF7-C9099D153856}"/>
              </a:ext>
            </a:extLst>
          </p:cNvPr>
          <p:cNvSpPr/>
          <p:nvPr/>
        </p:nvSpPr>
        <p:spPr>
          <a:xfrm>
            <a:off x="113829" y="625591"/>
            <a:ext cx="3124200" cy="1766602"/>
          </a:xfrm>
          <a:prstGeom prst="roundRect">
            <a:avLst>
              <a:gd name="adj" fmla="val 5313"/>
            </a:avLst>
          </a:prstGeom>
          <a:solidFill>
            <a:schemeClr val="bg1">
              <a:alpha val="81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帯広畜産大学</a:t>
            </a:r>
            <a:endParaRPr kumimoji="1"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  <a:p>
            <a:pPr algn="ctr"/>
            <a:endParaRPr kumimoji="1" lang="en-US" altLang="ja-JP" sz="1600" dirty="0">
              <a:solidFill>
                <a:schemeClr val="tx1"/>
              </a:solidFill>
            </a:endParaRPr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D1C6B86F-475C-4223-97C3-285521489755}"/>
              </a:ext>
            </a:extLst>
          </p:cNvPr>
          <p:cNvSpPr/>
          <p:nvPr/>
        </p:nvSpPr>
        <p:spPr>
          <a:xfrm>
            <a:off x="5881479" y="564359"/>
            <a:ext cx="3124200" cy="1827834"/>
          </a:xfrm>
          <a:prstGeom prst="roundRect">
            <a:avLst>
              <a:gd name="adj" fmla="val 5313"/>
            </a:avLst>
          </a:prstGeom>
          <a:solidFill>
            <a:schemeClr val="bg1">
              <a:alpha val="81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十勝総合振興局</a:t>
            </a:r>
            <a:endParaRPr kumimoji="1"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600" dirty="0"/>
          </a:p>
        </p:txBody>
      </p:sp>
      <p:pic>
        <p:nvPicPr>
          <p:cNvPr id="7" name="Picture 4" descr="道章基本デザイン">
            <a:extLst>
              <a:ext uri="{FF2B5EF4-FFF2-40B4-BE49-F238E27FC236}">
                <a16:creationId xmlns:a16="http://schemas.microsoft.com/office/drawing/2014/main" id="{924E68D0-B00D-43B1-B188-8AB5E1308A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5693"/>
          <a:stretch/>
        </p:blipFill>
        <p:spPr bwMode="auto">
          <a:xfrm>
            <a:off x="8295211" y="607895"/>
            <a:ext cx="616309" cy="51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B755F41-F69D-46F2-82D2-A09B8EE834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71951" y="697703"/>
            <a:ext cx="284658" cy="431553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F9F3F2D-2133-40B7-95B4-DC46E7C61C76}"/>
              </a:ext>
            </a:extLst>
          </p:cNvPr>
          <p:cNvSpPr txBox="1"/>
          <p:nvPr/>
        </p:nvSpPr>
        <p:spPr>
          <a:xfrm>
            <a:off x="-73474" y="1191864"/>
            <a:ext cx="33115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◆ ⽣命、⾷料、環境をテーマに「農学」</a:t>
            </a:r>
            <a:endParaRPr kumimoji="1" lang="en-US" altLang="ja-JP" sz="1200" dirty="0"/>
          </a:p>
          <a:p>
            <a:r>
              <a:rPr kumimoji="1" lang="ja-JP" altLang="en-US" sz="1200" dirty="0"/>
              <a:t>　「畜産科学」「獣医学」に関する教育研究</a:t>
            </a:r>
            <a:endParaRPr kumimoji="1" lang="en-US" altLang="ja-JP" sz="1200" dirty="0"/>
          </a:p>
          <a:p>
            <a:r>
              <a:rPr kumimoji="1" lang="ja-JP" altLang="en-US" sz="1200" dirty="0"/>
              <a:t>　　を推進し、知の創造と実践によって実学</a:t>
            </a:r>
            <a:endParaRPr kumimoji="1" lang="en-US" altLang="ja-JP" sz="1200" dirty="0"/>
          </a:p>
          <a:p>
            <a:r>
              <a:rPr kumimoji="1" lang="ja-JP" altLang="en-US" sz="1200" dirty="0"/>
              <a:t>　　の学⾵を発展させ、「⾷を⽀</a:t>
            </a:r>
            <a:r>
              <a:rPr kumimoji="1" lang="ja-JP" altLang="en-US" sz="1200" dirty="0" err="1"/>
              <a:t>え</a:t>
            </a:r>
            <a:r>
              <a:rPr kumimoji="1" lang="ja-JP" altLang="en-US" sz="1200" dirty="0"/>
              <a:t>、くらし</a:t>
            </a:r>
            <a:endParaRPr kumimoji="1" lang="en-US" altLang="ja-JP" sz="1200" dirty="0"/>
          </a:p>
          <a:p>
            <a:r>
              <a:rPr kumimoji="1" lang="ja-JP" altLang="en-US" sz="1200" dirty="0"/>
              <a:t>　　を守る」⼈材の育成を通じて地域及び</a:t>
            </a:r>
            <a:endParaRPr kumimoji="1" lang="en-US" altLang="ja-JP" sz="1200" dirty="0"/>
          </a:p>
          <a:p>
            <a:r>
              <a:rPr kumimoji="1" lang="ja-JP" altLang="en-US" sz="1200" dirty="0"/>
              <a:t>　　国際社会に貢献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30D5B79-8F17-45D6-B52C-923996C5CA90}"/>
              </a:ext>
            </a:extLst>
          </p:cNvPr>
          <p:cNvSpPr txBox="1"/>
          <p:nvPr/>
        </p:nvSpPr>
        <p:spPr>
          <a:xfrm>
            <a:off x="5783076" y="1144924"/>
            <a:ext cx="33115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　◆公共サービスの充実を図っていくため、</a:t>
            </a:r>
            <a:endParaRPr kumimoji="1" lang="en-US" altLang="ja-JP" sz="1200" dirty="0"/>
          </a:p>
          <a:p>
            <a:r>
              <a:rPr kumimoji="1" lang="ja-JP" altLang="en-US" sz="1200" dirty="0"/>
              <a:t>　　学術機関のノウハウ、アイディアを提供</a:t>
            </a:r>
            <a:endParaRPr kumimoji="1" lang="en-US" altLang="ja-JP" sz="1200" dirty="0"/>
          </a:p>
          <a:p>
            <a:r>
              <a:rPr kumimoji="1" lang="ja-JP" altLang="en-US" sz="1200" dirty="0"/>
              <a:t>　　いただき、学官一体となった協働を積極</a:t>
            </a:r>
            <a:endParaRPr kumimoji="1" lang="en-US" altLang="ja-JP" sz="1200" dirty="0"/>
          </a:p>
          <a:p>
            <a:r>
              <a:rPr kumimoji="1" lang="ja-JP" altLang="en-US" sz="1200" dirty="0"/>
              <a:t>　　的に推進</a:t>
            </a:r>
            <a:endParaRPr kumimoji="1" lang="en-US" altLang="ja-JP" sz="1200" dirty="0"/>
          </a:p>
          <a:p>
            <a:r>
              <a:rPr kumimoji="1" lang="ja-JP" altLang="en-US" sz="1200" dirty="0"/>
              <a:t>　◆協働により活力のある地域づくりを推進　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1A0EE1A-9D0F-46FB-885F-50FB8120041B}"/>
              </a:ext>
            </a:extLst>
          </p:cNvPr>
          <p:cNvSpPr txBox="1"/>
          <p:nvPr/>
        </p:nvSpPr>
        <p:spPr>
          <a:xfrm>
            <a:off x="3139167" y="1527849"/>
            <a:ext cx="331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・大学授業への講師派遣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・大学生のインターンシップの受入れ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・専門委員会への教員派遣　</a:t>
            </a:r>
            <a:r>
              <a:rPr kumimoji="1" lang="en-US" altLang="ja-JP" sz="1200" b="1" dirty="0" err="1"/>
              <a:t>etc</a:t>
            </a:r>
            <a:r>
              <a:rPr kumimoji="1" lang="en-US" altLang="ja-JP" sz="1200" b="1" dirty="0"/>
              <a:t>…</a:t>
            </a:r>
            <a:endParaRPr kumimoji="1" lang="ja-JP" altLang="en-US" sz="1200" b="1" dirty="0"/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151B58AB-B3D7-45F3-BDA3-B45F4BD61D22}"/>
              </a:ext>
            </a:extLst>
          </p:cNvPr>
          <p:cNvCxnSpPr/>
          <p:nvPr/>
        </p:nvCxnSpPr>
        <p:spPr>
          <a:xfrm>
            <a:off x="3238029" y="1438040"/>
            <a:ext cx="2607600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角丸四角形 6">
            <a:extLst>
              <a:ext uri="{FF2B5EF4-FFF2-40B4-BE49-F238E27FC236}">
                <a16:creationId xmlns:a16="http://schemas.microsoft.com/office/drawing/2014/main" id="{BD8346F7-3115-471A-AC4F-CA984E9B28E9}"/>
              </a:ext>
            </a:extLst>
          </p:cNvPr>
          <p:cNvSpPr/>
          <p:nvPr/>
        </p:nvSpPr>
        <p:spPr>
          <a:xfrm>
            <a:off x="155378" y="4593163"/>
            <a:ext cx="4359474" cy="3937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kumimoji="1"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十勝地域の農業をはじめとした産業振興に関する事項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D71763-4AFE-422F-8AC3-A88BCFD2ADCC}"/>
              </a:ext>
            </a:extLst>
          </p:cNvPr>
          <p:cNvSpPr/>
          <p:nvPr/>
        </p:nvSpPr>
        <p:spPr>
          <a:xfrm>
            <a:off x="155376" y="4978575"/>
            <a:ext cx="4575827" cy="570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○ これからの農業を支える取組の推進</a:t>
            </a:r>
            <a:endParaRPr kumimoji="1"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・バイオガス発電で生じる消化液の肥料としての活用普及</a:t>
            </a:r>
          </a:p>
        </p:txBody>
      </p:sp>
      <p:sp>
        <p:nvSpPr>
          <p:cNvPr id="22" name="角丸四角形 10">
            <a:extLst>
              <a:ext uri="{FF2B5EF4-FFF2-40B4-BE49-F238E27FC236}">
                <a16:creationId xmlns:a16="http://schemas.microsoft.com/office/drawing/2014/main" id="{DB6636D4-E7BA-4EDD-A54C-5D348E2BF7E7}"/>
              </a:ext>
            </a:extLst>
          </p:cNvPr>
          <p:cNvSpPr/>
          <p:nvPr/>
        </p:nvSpPr>
        <p:spPr>
          <a:xfrm>
            <a:off x="155378" y="5752623"/>
            <a:ext cx="4359474" cy="3937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十勝地域の脱炭素化など環境政策に関する事項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29BC240-72E0-4F50-8761-C073D794C99B}"/>
              </a:ext>
            </a:extLst>
          </p:cNvPr>
          <p:cNvSpPr/>
          <p:nvPr/>
        </p:nvSpPr>
        <p:spPr>
          <a:xfrm>
            <a:off x="155377" y="6162341"/>
            <a:ext cx="4359474" cy="570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〇脱炭素化社会・ゼロカーボン北海道の推進</a:t>
            </a:r>
            <a:endParaRPr kumimoji="1" lang="en-US" altLang="ja-JP" sz="1200" strike="sngStrike" dirty="0">
              <a:solidFill>
                <a:srgbClr val="FF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〇有機農業の普及、防風林の保全</a:t>
            </a:r>
            <a:endParaRPr kumimoji="1" lang="ja-JP" altLang="en-US" sz="1200" strike="sngStrike" dirty="0">
              <a:solidFill>
                <a:srgbClr val="FF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4" name="角丸四角形 12">
            <a:extLst>
              <a:ext uri="{FF2B5EF4-FFF2-40B4-BE49-F238E27FC236}">
                <a16:creationId xmlns:a16="http://schemas.microsoft.com/office/drawing/2014/main" id="{84ED4BEC-D4EB-4AD3-8B43-D818AAE31AB4}"/>
              </a:ext>
            </a:extLst>
          </p:cNvPr>
          <p:cNvSpPr/>
          <p:nvPr/>
        </p:nvSpPr>
        <p:spPr>
          <a:xfrm>
            <a:off x="4640980" y="4583926"/>
            <a:ext cx="4359474" cy="3937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十勝地域の人材育成に関する事項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8DC7427-D8FF-4695-99AF-C3F9015B3338}"/>
              </a:ext>
            </a:extLst>
          </p:cNvPr>
          <p:cNvSpPr/>
          <p:nvPr/>
        </p:nvSpPr>
        <p:spPr>
          <a:xfrm>
            <a:off x="4645173" y="4990506"/>
            <a:ext cx="5098641" cy="7726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○ 農業経営者、営農指導者等のリカレント教育の推進</a:t>
            </a:r>
            <a:endParaRPr kumimoji="1"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・農畜産プロフェッショナル経営人材育成プログラムの実施</a:t>
            </a:r>
            <a:endParaRPr kumimoji="1"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・食肉衛生検査所・家畜保健衛生所職員に対するリスキリング</a:t>
            </a:r>
            <a:endParaRPr kumimoji="1"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endParaRPr kumimoji="1"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ED84E17-1795-401D-80E5-473D4FE716CC}"/>
              </a:ext>
            </a:extLst>
          </p:cNvPr>
          <p:cNvSpPr txBox="1"/>
          <p:nvPr/>
        </p:nvSpPr>
        <p:spPr>
          <a:xfrm>
            <a:off x="3976685" y="1086248"/>
            <a:ext cx="1321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/>
              <a:t>相互協力</a:t>
            </a:r>
          </a:p>
        </p:txBody>
      </p:sp>
      <p:sp>
        <p:nvSpPr>
          <p:cNvPr id="27" name="二等辺三角形 26">
            <a:extLst>
              <a:ext uri="{FF2B5EF4-FFF2-40B4-BE49-F238E27FC236}">
                <a16:creationId xmlns:a16="http://schemas.microsoft.com/office/drawing/2014/main" id="{8773FC86-801B-42CF-BB07-21E9691FDB27}"/>
              </a:ext>
            </a:extLst>
          </p:cNvPr>
          <p:cNvSpPr/>
          <p:nvPr/>
        </p:nvSpPr>
        <p:spPr>
          <a:xfrm rot="10800000">
            <a:off x="3476199" y="4003766"/>
            <a:ext cx="2154250" cy="408463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F981493F-EE94-4113-A5B2-592782CABCF1}"/>
              </a:ext>
            </a:extLst>
          </p:cNvPr>
          <p:cNvGrpSpPr/>
          <p:nvPr/>
        </p:nvGrpSpPr>
        <p:grpSpPr>
          <a:xfrm>
            <a:off x="5420575" y="2626918"/>
            <a:ext cx="3179178" cy="767290"/>
            <a:chOff x="5424657" y="2626918"/>
            <a:chExt cx="3179178" cy="767290"/>
          </a:xfrm>
        </p:grpSpPr>
        <p:sp>
          <p:nvSpPr>
            <p:cNvPr id="41" name="矢印: 五方向 40">
              <a:extLst>
                <a:ext uri="{FF2B5EF4-FFF2-40B4-BE49-F238E27FC236}">
                  <a16:creationId xmlns:a16="http://schemas.microsoft.com/office/drawing/2014/main" id="{A31B20D8-A1F9-43A0-962E-BB69C793DCE9}"/>
                </a:ext>
              </a:extLst>
            </p:cNvPr>
            <p:cNvSpPr/>
            <p:nvPr/>
          </p:nvSpPr>
          <p:spPr>
            <a:xfrm rot="10800000">
              <a:off x="5424657" y="2626918"/>
              <a:ext cx="3124200" cy="767290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D70DD4D-9640-4DAD-9099-795F98423889}"/>
                </a:ext>
              </a:extLst>
            </p:cNvPr>
            <p:cNvSpPr txBox="1"/>
            <p:nvPr/>
          </p:nvSpPr>
          <p:spPr>
            <a:xfrm>
              <a:off x="5878333" y="2664484"/>
              <a:ext cx="27255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エネルギー価格や肥料・飼料価格の高騰</a:t>
              </a:r>
              <a:endParaRPr kumimoji="1" lang="en-US" altLang="ja-JP" dirty="0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FADCD024-A2FE-4D46-ABD7-B3CF8B80AFFB}"/>
              </a:ext>
            </a:extLst>
          </p:cNvPr>
          <p:cNvGrpSpPr/>
          <p:nvPr/>
        </p:nvGrpSpPr>
        <p:grpSpPr>
          <a:xfrm>
            <a:off x="1077419" y="3314125"/>
            <a:ext cx="2608976" cy="473978"/>
            <a:chOff x="946794" y="3314125"/>
            <a:chExt cx="2608976" cy="473978"/>
          </a:xfrm>
        </p:grpSpPr>
        <p:sp>
          <p:nvSpPr>
            <p:cNvPr id="38" name="矢印: 五方向 37">
              <a:extLst>
                <a:ext uri="{FF2B5EF4-FFF2-40B4-BE49-F238E27FC236}">
                  <a16:creationId xmlns:a16="http://schemas.microsoft.com/office/drawing/2014/main" id="{6587FE09-9AA5-4B31-916E-5E9EC833DD84}"/>
                </a:ext>
              </a:extLst>
            </p:cNvPr>
            <p:cNvSpPr/>
            <p:nvPr/>
          </p:nvSpPr>
          <p:spPr>
            <a:xfrm>
              <a:off x="946794" y="3314125"/>
              <a:ext cx="2608976" cy="473978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EBCAB90E-E3C0-48BE-A69F-1475821AFB14}"/>
                </a:ext>
              </a:extLst>
            </p:cNvPr>
            <p:cNvSpPr txBox="1"/>
            <p:nvPr/>
          </p:nvSpPr>
          <p:spPr>
            <a:xfrm>
              <a:off x="1061116" y="3349146"/>
              <a:ext cx="18141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/>
                <a:t>食料安全保障</a:t>
              </a:r>
              <a:endParaRPr kumimoji="1" lang="en-US" altLang="ja-JP" sz="2000" dirty="0"/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E2496F57-22A2-4B53-AA03-91F9B4A9343F}"/>
              </a:ext>
            </a:extLst>
          </p:cNvPr>
          <p:cNvGrpSpPr/>
          <p:nvPr/>
        </p:nvGrpSpPr>
        <p:grpSpPr>
          <a:xfrm>
            <a:off x="1031277" y="2629078"/>
            <a:ext cx="2655118" cy="473978"/>
            <a:chOff x="900652" y="2629078"/>
            <a:chExt cx="2655118" cy="473978"/>
          </a:xfrm>
        </p:grpSpPr>
        <p:sp>
          <p:nvSpPr>
            <p:cNvPr id="37" name="矢印: 五方向 36">
              <a:extLst>
                <a:ext uri="{FF2B5EF4-FFF2-40B4-BE49-F238E27FC236}">
                  <a16:creationId xmlns:a16="http://schemas.microsoft.com/office/drawing/2014/main" id="{B8E44CF6-9B58-484D-8B20-0DCA3153D058}"/>
                </a:ext>
              </a:extLst>
            </p:cNvPr>
            <p:cNvSpPr/>
            <p:nvPr/>
          </p:nvSpPr>
          <p:spPr>
            <a:xfrm>
              <a:off x="946794" y="2629078"/>
              <a:ext cx="2608976" cy="473978"/>
            </a:xfrm>
            <a:prstGeom prst="homePlat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5C4355BE-2167-42E0-9446-A3DC8AA5AB04}"/>
                </a:ext>
              </a:extLst>
            </p:cNvPr>
            <p:cNvSpPr txBox="1"/>
            <p:nvPr/>
          </p:nvSpPr>
          <p:spPr>
            <a:xfrm>
              <a:off x="900652" y="2695145"/>
              <a:ext cx="26089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000" dirty="0"/>
                <a:t>ゼロカーボンの推進</a:t>
              </a:r>
              <a:endParaRPr kumimoji="1" lang="en-US" altLang="ja-JP" sz="2000" dirty="0"/>
            </a:p>
          </p:txBody>
        </p:sp>
      </p:grp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1AD4994-F783-4CA8-B84C-08722B470307}"/>
              </a:ext>
            </a:extLst>
          </p:cNvPr>
          <p:cNvSpPr txBox="1"/>
          <p:nvPr/>
        </p:nvSpPr>
        <p:spPr>
          <a:xfrm>
            <a:off x="3980696" y="3954420"/>
            <a:ext cx="1623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連携強化</a:t>
            </a:r>
          </a:p>
        </p:txBody>
      </p:sp>
      <p:sp>
        <p:nvSpPr>
          <p:cNvPr id="52" name="角丸四角形 12">
            <a:extLst>
              <a:ext uri="{FF2B5EF4-FFF2-40B4-BE49-F238E27FC236}">
                <a16:creationId xmlns:a16="http://schemas.microsoft.com/office/drawing/2014/main" id="{A59EF074-C210-4041-BDBE-10560F8D8BF6}"/>
              </a:ext>
            </a:extLst>
          </p:cNvPr>
          <p:cNvSpPr/>
          <p:nvPr/>
        </p:nvSpPr>
        <p:spPr>
          <a:xfrm>
            <a:off x="4640980" y="5731982"/>
            <a:ext cx="4359474" cy="393701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その他両者の協議により必要と認められる事項</a:t>
            </a: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EEA9B3BC-60F3-49CB-8E09-54F20D5167AB}"/>
              </a:ext>
            </a:extLst>
          </p:cNvPr>
          <p:cNvSpPr/>
          <p:nvPr/>
        </p:nvSpPr>
        <p:spPr>
          <a:xfrm>
            <a:off x="4640979" y="6138563"/>
            <a:ext cx="4575826" cy="3904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○施設・設備の相互利用促進</a:t>
            </a:r>
            <a:endParaRPr kumimoji="1" lang="en-US" altLang="ja-JP" sz="1200" dirty="0"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  <a:p>
            <a:r>
              <a:rPr kumimoji="1" lang="ja-JP" altLang="en-US" sz="1200" dirty="0">
                <a:latin typeface="HGｺﾞｼｯｸM" panose="020B0609000000000000" pitchFamily="49" charset="-128"/>
                <a:ea typeface="HGｺﾞｼｯｸM" panose="020B0609000000000000" pitchFamily="49" charset="-128"/>
              </a:rPr>
              <a:t>　</a:t>
            </a:r>
            <a:endParaRPr kumimoji="1" lang="en-US" altLang="ja-JP" sz="1200" strike="sngStrike" dirty="0">
              <a:solidFill>
                <a:srgbClr val="FF0000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777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312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HGｺﾞｼｯｸE</vt:lpstr>
      <vt:lpstr>HGｺﾞｼｯｸM</vt:lpstr>
      <vt:lpstr>HG丸ｺﾞｼｯｸM-PRO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（帯広/準備室）中家　敏博</dc:creator>
  <cp:lastModifiedBy>（帯広/準備室）渡辺　聖人</cp:lastModifiedBy>
  <cp:revision>16</cp:revision>
  <cp:lastPrinted>2023-07-14T01:54:02Z</cp:lastPrinted>
  <dcterms:created xsi:type="dcterms:W3CDTF">2023-07-14T00:59:58Z</dcterms:created>
  <dcterms:modified xsi:type="dcterms:W3CDTF">2023-07-20T01:24:38Z</dcterms:modified>
</cp:coreProperties>
</file>